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289" r:id="rId3"/>
    <p:sldId id="324" r:id="rId4"/>
    <p:sldId id="320" r:id="rId5"/>
    <p:sldId id="325" r:id="rId6"/>
    <p:sldId id="326" r:id="rId7"/>
    <p:sldId id="323" r:id="rId8"/>
    <p:sldId id="317" r:id="rId9"/>
    <p:sldId id="327" r:id="rId10"/>
    <p:sldId id="321" r:id="rId11"/>
    <p:sldId id="328" r:id="rId12"/>
    <p:sldId id="329" r:id="rId13"/>
    <p:sldId id="318" r:id="rId14"/>
    <p:sldId id="322" r:id="rId15"/>
    <p:sldId id="319" r:id="rId16"/>
    <p:sldId id="3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330D"/>
    <a:srgbClr val="800040"/>
    <a:srgbClr val="282828"/>
    <a:srgbClr val="604A7B"/>
    <a:srgbClr val="008040"/>
    <a:srgbClr val="19F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4" autoAdjust="0"/>
    <p:restoredTop sz="94660"/>
  </p:normalViewPr>
  <p:slideViewPr>
    <p:cSldViewPr snapToGrid="0">
      <p:cViewPr>
        <p:scale>
          <a:sx n="70" d="100"/>
          <a:sy n="70" d="100"/>
        </p:scale>
        <p:origin x="-83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1B62D-F6CB-4ABD-BDAF-A96D6B0AD63E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74A99-933B-4F68-8581-E06110F9A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09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88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4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68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33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7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75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4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8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5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02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63B7-ABC3-4B19-96AA-6B4229EBB706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7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B63B7-ABC3-4B19-96AA-6B4229EBB706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F41A7-A2C6-41B1-B33E-F345FB1AC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11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gp.gov.jo/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6672" y="2159114"/>
            <a:ext cx="986588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4000" b="1" dirty="0" smtClean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الخطة الوطنية الخامسة </a:t>
            </a:r>
            <a:r>
              <a:rPr lang="ar-JO" sz="4000" b="1" dirty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(2021-2025)</a:t>
            </a:r>
            <a:r>
              <a:rPr lang="ar-JO" sz="4000" b="1" dirty="0" smtClean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sz="4400" dirty="0" smtClean="0">
                <a:solidFill>
                  <a:srgbClr val="282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لمبادرة شراكة الحكومات الشفافة</a:t>
            </a:r>
            <a:endParaRPr lang="ar-JO" sz="4400" dirty="0">
              <a:solidFill>
                <a:srgbClr val="282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ar-JO" sz="4400" b="1" dirty="0">
              <a:solidFill>
                <a:srgbClr val="282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Users\mai.eleimat\Desktop\mop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93919"/>
            <a:ext cx="2743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0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9684" y="416662"/>
            <a:ext cx="11068391" cy="8309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r" rtl="1"/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اجتماع فريق العمل الوطني (المنتدى </a:t>
            </a: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متعدد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الأطراف) </a:t>
            </a: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برئاسة وزارة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التخطيط لمراجعة </a:t>
            </a: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مواضيع الالتزامات المقترحة واختيار المواضيع التي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سيتم إدراجها </a:t>
            </a: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في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الخطة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2" y="1837036"/>
            <a:ext cx="5485769" cy="24264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47" y="1815153"/>
            <a:ext cx="5116510" cy="23923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317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23881" y="826095"/>
            <a:ext cx="4954194" cy="8309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r" rtl="1"/>
            <a:r>
              <a:rPr lang="ar-YE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فتح </a:t>
            </a:r>
            <a:r>
              <a:rPr lang="ar-Y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باب التعليقات العامة على مسودة التزامات الخطة 2-14/12/2021</a:t>
            </a:r>
            <a:endParaRPr lang="ar-JO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6728" y="826095"/>
            <a:ext cx="6056268" cy="453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9684" y="416662"/>
            <a:ext cx="11068391" cy="8309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r" rtl="1"/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إعداد </a:t>
            </a: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المسودة النهائية لخطة العمل الوطنية الخامسة 15 - 30 / 12 / 2021</a:t>
            </a:r>
          </a:p>
          <a:p>
            <a:pPr algn="r" rtl="1"/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وافق </a:t>
            </a: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مجلس الوزراء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على الخطة </a:t>
            </a: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الخامسة بتاريخ 16 / 1/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20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Users\suhair.alkayed\Desktop\2021 OGP Suhair\5 NAP\2022\Events\6 Workshops with CSOs on implementation\Cap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69" y="1409904"/>
            <a:ext cx="3400928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uhair.alkayed\Desktop\2021 OGP Suhair\5 NAP\2022\Events\6 Workshops with CSOs on implementation\Cap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49" y="1409904"/>
            <a:ext cx="3435275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5467" y="1453049"/>
            <a:ext cx="6921961" cy="523220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190500" marR="190500" algn="ctr" rtl="1">
              <a:spcBef>
                <a:spcPts val="600"/>
              </a:spcBef>
              <a:spcAft>
                <a:spcPts val="600"/>
              </a:spcAft>
            </a:pPr>
            <a:r>
              <a:rPr lang="ar-JO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أعداد المشاركين في مشاورات الخطة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pic>
        <p:nvPicPr>
          <p:cNvPr id="4" name="Picture 2" descr="C:\Users\mai.eleimat\Desktop\mop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222" y="293894"/>
            <a:ext cx="2743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43" y="2090300"/>
            <a:ext cx="7348079" cy="4364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7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319" y="1475532"/>
            <a:ext cx="1121645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JO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الالتزام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</a:t>
            </a:r>
            <a:r>
              <a:rPr lang="ar-JO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ar-JO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تحسين </a:t>
            </a:r>
            <a:r>
              <a:rPr lang="ar-JO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الحوكمة</a:t>
            </a:r>
            <a:r>
              <a:rPr lang="ar-JO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بين منظمات المجتمع المدني وحمايتها من مخاطر التعرض للاستغلال في عمليات غسل </a:t>
            </a:r>
            <a:r>
              <a:rPr lang="ar-JO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الأموال </a:t>
            </a:r>
            <a:r>
              <a:rPr lang="ar-JO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وتمويل </a:t>
            </a:r>
            <a:r>
              <a:rPr lang="ar-JO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الإرهاب</a:t>
            </a:r>
          </a:p>
          <a:p>
            <a:pPr algn="just" rtl="1">
              <a:lnSpc>
                <a:spcPct val="150000"/>
              </a:lnSpc>
            </a:pPr>
            <a:r>
              <a:rPr lang="ar-JO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الالتزام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2</a:t>
            </a:r>
            <a:r>
              <a:rPr lang="ar-JO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ar-JO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تعزيز المشاركة المجتمعية في عملية صنع القرار من خلال الوسائل </a:t>
            </a:r>
            <a:r>
              <a:rPr lang="ar-JO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الإلكترونية</a:t>
            </a:r>
          </a:p>
          <a:p>
            <a:pPr algn="just" rtl="1">
              <a:lnSpc>
                <a:spcPct val="150000"/>
              </a:lnSpc>
            </a:pPr>
            <a:r>
              <a:rPr lang="ar-JO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الالتزام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</a:t>
            </a:r>
            <a:r>
              <a:rPr lang="ar-JO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تبني سياسات لإدماج النوع الاجتماعي في القطاع العام				</a:t>
            </a:r>
            <a:endParaRPr lang="ar-JO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ar-JO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الالتزام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4</a:t>
            </a:r>
            <a:r>
              <a:rPr lang="ar-JO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ar-JO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تعزيز دور الشباب في إعداد  وتنفيذ الخطط والاستراتيجيات الحكومية المرتبطة </a:t>
            </a:r>
            <a:r>
              <a:rPr lang="ar-JO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بالشباب</a:t>
            </a:r>
          </a:p>
          <a:p>
            <a:pPr algn="just" rtl="1">
              <a:lnSpc>
                <a:spcPct val="150000"/>
              </a:lnSpc>
            </a:pPr>
            <a:r>
              <a:rPr lang="ar-JO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الالتزام </a:t>
            </a: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5</a:t>
            </a:r>
            <a:r>
              <a:rPr lang="ar-JO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ar-JO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تعزيز النزاهة على المستوى الوطني					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	</a:t>
            </a:r>
            <a:endParaRPr lang="ar-JO" sz="2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ar-JO" sz="2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الالتزام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6</a:t>
            </a:r>
            <a:r>
              <a:rPr lang="ar-JO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ar-JO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إشراك المجتمعات المحلية/أصحاب المصلحة خلال المراحل المختلفة للمشاريع </a:t>
            </a:r>
            <a:r>
              <a:rPr lang="ar-JO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الحكومية </a:t>
            </a:r>
            <a:r>
              <a:rPr lang="ar-JO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الرأسمالية/ الاستثمارية لغايات دعم موائمة واستجابة هذه المشاريع لاحتياجات المجتمعات وتحسين مستوى الخدمات العامة.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458" y="202064"/>
            <a:ext cx="10834312" cy="9541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190500" marR="190500" algn="r" rtl="1">
              <a:spcBef>
                <a:spcPts val="600"/>
              </a:spcBef>
              <a:spcAft>
                <a:spcPts val="600"/>
              </a:spcAft>
            </a:pPr>
            <a:r>
              <a:rPr lang="ar-JO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التزامات الخطة الوطنية الخامسة لمبادرة شراكة الحكومات الشفافة (2021 – 2025)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pic>
        <p:nvPicPr>
          <p:cNvPr id="4" name="Picture 2" descr="C:\Users\mai.eleimat\Desktop\mop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598" y="123013"/>
            <a:ext cx="2743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25" y="1957014"/>
            <a:ext cx="7548551" cy="431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866" y="371348"/>
            <a:ext cx="7816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b="1" dirty="0" smtClean="0"/>
              <a:t>1 </a:t>
            </a:r>
            <a:r>
              <a:rPr lang="ar-JO" b="1" dirty="0"/>
              <a:t>/ 11 / 2021 </a:t>
            </a:r>
            <a:r>
              <a:rPr lang="ar-JO" b="1" dirty="0" smtClean="0"/>
              <a:t>: أطلقت </a:t>
            </a:r>
            <a:r>
              <a:rPr lang="ar-JO" b="1" dirty="0"/>
              <a:t>وزارة التخطيط والتعاون الدولي </a:t>
            </a:r>
            <a:r>
              <a:rPr lang="ar-JO" b="1" dirty="0" smtClean="0"/>
              <a:t>الموقع </a:t>
            </a:r>
            <a:r>
              <a:rPr lang="ar-JO" b="1" dirty="0"/>
              <a:t>الإلكتروني </a:t>
            </a:r>
            <a:r>
              <a:rPr lang="ar-JO" b="1" dirty="0" smtClean="0"/>
              <a:t>لوحدة الحكومة الشفافة    </a:t>
            </a:r>
            <a:r>
              <a:rPr lang="en-US" dirty="0">
                <a:hlinkClick r:id="rId5"/>
              </a:rPr>
              <a:t>https://ogp.gov.jo/</a:t>
            </a:r>
            <a:endParaRPr lang="en-US" dirty="0"/>
          </a:p>
          <a:p>
            <a:pPr algn="r" rt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49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pic>
        <p:nvPicPr>
          <p:cNvPr id="4" name="Picture 2" descr="C:\Users\mai.eleimat\Desktop\mop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598" y="123013"/>
            <a:ext cx="2743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74" y="1637733"/>
            <a:ext cx="5537326" cy="391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6876" y="1453049"/>
            <a:ext cx="3620553" cy="11079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190500" marR="190500" algn="ctr" rtl="1">
              <a:spcBef>
                <a:spcPts val="600"/>
              </a:spcBef>
              <a:spcAft>
                <a:spcPts val="600"/>
              </a:spcAft>
            </a:pPr>
            <a:r>
              <a:rPr lang="ar-JO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انسجام مع مبادئ</a:t>
            </a:r>
          </a:p>
          <a:p>
            <a:pPr marL="190500" marR="190500" algn="ctr" rtl="1">
              <a:spcBef>
                <a:spcPts val="600"/>
              </a:spcBef>
              <a:spcAft>
                <a:spcPts val="600"/>
              </a:spcAft>
            </a:pPr>
            <a:r>
              <a:rPr lang="ar-JO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الحكومات الشفافة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pic>
        <p:nvPicPr>
          <p:cNvPr id="4" name="Picture 2" descr="C:\Users\mai.eleimat\Desktop\mop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222" y="293894"/>
            <a:ext cx="2743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0155825" y="3232656"/>
            <a:ext cx="1371600" cy="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998790" y="2008612"/>
            <a:ext cx="2528635" cy="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527425" y="2008612"/>
            <a:ext cx="0" cy="3524175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897469" y="3036699"/>
            <a:ext cx="2528474" cy="400110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190500" marR="190500" algn="r" rtl="1">
              <a:spcBef>
                <a:spcPts val="600"/>
              </a:spcBef>
              <a:spcAft>
                <a:spcPts val="600"/>
              </a:spcAft>
            </a:pPr>
            <a:r>
              <a:rPr lang="ar-JO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الشفافية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06164" y="3726981"/>
            <a:ext cx="2631139" cy="400110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190500" marR="190500" algn="r" rtl="1">
              <a:spcBef>
                <a:spcPts val="600"/>
              </a:spcBef>
              <a:spcAft>
                <a:spcPts val="600"/>
              </a:spcAft>
            </a:pPr>
            <a:r>
              <a:rPr lang="ar-JO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المساءلة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06775" y="4489480"/>
            <a:ext cx="2619168" cy="400110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190500" marR="190500" rtl="1">
              <a:spcBef>
                <a:spcPts val="600"/>
              </a:spcBef>
              <a:spcAft>
                <a:spcPts val="600"/>
              </a:spcAft>
            </a:pPr>
            <a:r>
              <a:rPr lang="ar-JO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إتاحة المعلومات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06164" y="5308355"/>
            <a:ext cx="2631140" cy="400110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190500" marR="190500" rtl="1">
              <a:spcBef>
                <a:spcPts val="600"/>
              </a:spcBef>
              <a:spcAft>
                <a:spcPts val="600"/>
              </a:spcAft>
            </a:pPr>
            <a:r>
              <a:rPr lang="ar-JO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المشاركة العامة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2500" y="3036699"/>
            <a:ext cx="5505664" cy="369332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190500" marR="190500" algn="r" rtl="1">
              <a:spcBef>
                <a:spcPts val="600"/>
              </a:spcBef>
              <a:spcAft>
                <a:spcPts val="600"/>
              </a:spcAft>
            </a:pPr>
            <a:r>
              <a:rPr lang="ar-JO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نشر مراحل ومنهجية الخطة بشكل مسبق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1744" y="3711592"/>
            <a:ext cx="7226421" cy="369332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190500" marR="190500" algn="r" rtl="1">
              <a:spcBef>
                <a:spcPts val="600"/>
              </a:spcBef>
              <a:spcAft>
                <a:spcPts val="600"/>
              </a:spcAft>
            </a:pPr>
            <a:r>
              <a:rPr lang="ar-JO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استقبال تعليقات الجمهور لكل مرحلة والرد عليها والاستجابة لها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2" y="4489480"/>
            <a:ext cx="7988165" cy="369332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190500" marR="190500" algn="r" rtl="1">
              <a:spcBef>
                <a:spcPts val="600"/>
              </a:spcBef>
              <a:spcAft>
                <a:spcPts val="600"/>
              </a:spcAft>
            </a:pPr>
            <a:r>
              <a:rPr lang="ar-JO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النشر المستمر لنتائج مراحل عملية صياغة الخطة وتوثيق جميع الانشطة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5291973"/>
            <a:ext cx="7988162" cy="369332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190500" marR="190500" algn="r" rtl="1">
              <a:spcBef>
                <a:spcPts val="600"/>
              </a:spcBef>
              <a:spcAft>
                <a:spcPts val="600"/>
              </a:spcAft>
            </a:pPr>
            <a:r>
              <a:rPr lang="ar-JO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نموذج متقدم للتشاور وإشراك أصحاب المصلحة في مختلف مراحل صياغة الخطة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0187808" y="3911647"/>
            <a:ext cx="1371600" cy="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0187808" y="4674146"/>
            <a:ext cx="1371600" cy="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0147490" y="5508410"/>
            <a:ext cx="1371600" cy="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hair.alkayed\Desktop\2021 OGP Suhair\5 NAP\2022\Events\6 Workshops with CSOs on implementation\Cap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69" y="1641916"/>
            <a:ext cx="3400928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hair.alkayed\Desktop\2021 OGP Suhair\5 NAP\2022\Events\6 Workshops with CSOs on implementation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49" y="1641916"/>
            <a:ext cx="3435275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09060" y="324894"/>
            <a:ext cx="7798709" cy="5232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190500" marR="190500" algn="r" rtl="1">
              <a:spcBef>
                <a:spcPts val="600"/>
              </a:spcBef>
              <a:spcAft>
                <a:spcPts val="600"/>
              </a:spcAft>
            </a:pPr>
            <a:r>
              <a:rPr lang="ar-JO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مراحل إعداد الخطة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5467" y="1453049"/>
            <a:ext cx="6921961" cy="523220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190500" marR="190500" algn="ctr" rtl="1">
              <a:spcBef>
                <a:spcPts val="600"/>
              </a:spcBef>
              <a:spcAft>
                <a:spcPts val="600"/>
              </a:spcAft>
            </a:pPr>
            <a:r>
              <a:rPr lang="ar-JO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منهجية صياغة الخطة الوطنية الخامسة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pic>
        <p:nvPicPr>
          <p:cNvPr id="4" name="Picture 2" descr="C:\Users\mai.eleimat\Desktop\mop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222" y="293894"/>
            <a:ext cx="2743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18" y="2342029"/>
            <a:ext cx="7023614" cy="3830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2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0080" y="324894"/>
            <a:ext cx="11067689" cy="12003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just" rtl="1"/>
            <a:r>
              <a:rPr lang="ar-JO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اذار 2021 :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التشاور والتوافق </a:t>
            </a: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على </a:t>
            </a: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منهجية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صياغة </a:t>
            </a: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الخطة الخامسة لمبادرة شراكة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الحكومات مع  كافة المعنيين </a:t>
            </a: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من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المؤسسات لحكومية </a:t>
            </a: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وغير الحكومية والمجتمع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المدني  وعرض المنهجية للتعليقات العامة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" b="8388"/>
          <a:stretch/>
        </p:blipFill>
        <p:spPr bwMode="auto">
          <a:xfrm>
            <a:off x="1840722" y="4575810"/>
            <a:ext cx="4300359" cy="214144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39" y="1952258"/>
            <a:ext cx="4161290" cy="262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80" y="1952258"/>
            <a:ext cx="4366044" cy="22425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06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hair.alkayed\Desktop\2021 OGP Suhair\5 NAP\2022\Events\6 Workshops with CSOs on implementation\Cap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6" y="572864"/>
            <a:ext cx="4714633" cy="52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13946" y="443978"/>
            <a:ext cx="6030120" cy="8309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just" rtl="1"/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تشكيل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مجموعة العمل الوطنية من الخبراء من أصحاب المصلحة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229" y="1199070"/>
            <a:ext cx="256032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08" y="1199070"/>
            <a:ext cx="256032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4149" y="133748"/>
            <a:ext cx="11229919" cy="90794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177800" marR="190500" indent="12700" algn="r" rtl="1">
              <a:spcBef>
                <a:spcPts val="600"/>
              </a:spcBef>
              <a:spcAft>
                <a:spcPts val="600"/>
              </a:spcAft>
            </a:pP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فتح </a:t>
            </a: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باب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المشاركة لكافة أصحاب المصلحة </a:t>
            </a:r>
            <a:r>
              <a:rPr lang="ar-JO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لتقديم مقترحات التزامات الخطة </a:t>
            </a: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الخامسة</a:t>
            </a:r>
          </a:p>
          <a:p>
            <a:pPr marL="231775" algn="r" rtl="1"/>
            <a:r>
              <a:rPr lang="ar-JO" sz="2400" dirty="0" smtClean="0"/>
              <a:t>10/5 – 2021/6/30</a:t>
            </a:r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24" y="4035871"/>
            <a:ext cx="237744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19" y="1199070"/>
            <a:ext cx="256032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663" y="4035871"/>
            <a:ext cx="237744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86" y="4035871"/>
            <a:ext cx="2392363" cy="2272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3392" y="452534"/>
            <a:ext cx="11300403" cy="8309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190500" marR="190500" algn="just" rtl="1">
              <a:spcBef>
                <a:spcPts val="600"/>
              </a:spcBef>
              <a:spcAft>
                <a:spcPts val="600"/>
              </a:spcAft>
            </a:pP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عقد عدة اجتماعات مع مجموعة العمل الوطنية والجهات الحكومية ذات العلاقة لنقاش الالتزامات المقترحة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76" y="1408673"/>
            <a:ext cx="2993694" cy="224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21" y="4037476"/>
            <a:ext cx="3738358" cy="234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63" y="1408673"/>
            <a:ext cx="3143306" cy="2355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78" t="37093" r="3016" b="18655"/>
          <a:stretch/>
        </p:blipFill>
        <p:spPr>
          <a:xfrm>
            <a:off x="0" y="6425147"/>
            <a:ext cx="12192000" cy="4328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0752" y="416662"/>
            <a:ext cx="10877323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190500" marR="190500" algn="just" rtl="1">
              <a:spcBef>
                <a:spcPts val="600"/>
              </a:spcBef>
              <a:spcAft>
                <a:spcPts val="600"/>
              </a:spcAft>
            </a:pPr>
            <a:r>
              <a:rPr lang="ar-JO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تشكيل فريق عمل لكل التزام وصياغة مسود اولية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7" y="1199832"/>
            <a:ext cx="2852420" cy="190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67" y="3490912"/>
            <a:ext cx="325818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92" y="1195387"/>
            <a:ext cx="2980690" cy="198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1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7417</TotalTime>
  <Words>281</Words>
  <Application>Microsoft Office PowerPoint</Application>
  <PresentationFormat>Custom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Suhair AlKayed</cp:lastModifiedBy>
  <cp:revision>272</cp:revision>
  <dcterms:created xsi:type="dcterms:W3CDTF">2017-03-12T09:47:17Z</dcterms:created>
  <dcterms:modified xsi:type="dcterms:W3CDTF">2022-06-22T09:29:51Z</dcterms:modified>
</cp:coreProperties>
</file>