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3" r:id="rId4"/>
    <p:sldId id="274" r:id="rId5"/>
    <p:sldId id="275" r:id="rId6"/>
    <p:sldId id="276" r:id="rId7"/>
    <p:sldId id="278" r:id="rId8"/>
    <p:sldId id="277" r:id="rId9"/>
    <p:sldId id="280" r:id="rId10"/>
    <p:sldId id="284" r:id="rId11"/>
    <p:sldId id="283" r:id="rId12"/>
    <p:sldId id="279" r:id="rId13"/>
    <p:sldId id="281" r:id="rId14"/>
    <p:sldId id="282" r:id="rId15"/>
    <p:sldId id="272" r:id="rId16"/>
  </p:sldIdLst>
  <p:sldSz cx="12192000" cy="6858000"/>
  <p:notesSz cx="7010400" cy="92964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Tahoma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hcwTvqz41yRexAcp8BtBvij+sm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4342CFC-1581-4102-B12E-8B443DFE19EE}">
  <a:tblStyle styleId="{74342CFC-1581-4102-B12E-8B443DFE19E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8E8"/>
          </a:solidFill>
        </a:fill>
      </a:tcStyle>
    </a:wholeTbl>
    <a:band1H>
      <a:tcTxStyle/>
      <a:tcStyle>
        <a:tcBdr/>
        <a:fill>
          <a:solidFill>
            <a:srgbClr val="E8CF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F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642718F-9688-462D-BA44-CCECB8DFEA2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>
      <p:cViewPr>
        <p:scale>
          <a:sx n="84" d="100"/>
          <a:sy n="84" d="100"/>
        </p:scale>
        <p:origin x="-22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8579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321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2266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529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965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80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1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1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15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15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150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150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4636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143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9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10688637" y="1371604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3271838" y="-2184396"/>
            <a:ext cx="5851525" cy="10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8128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2"/>
          </p:nvPr>
        </p:nvSpPr>
        <p:spPr>
          <a:xfrm>
            <a:off x="8229600" y="1600203"/>
            <a:ext cx="7213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Y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968829" y="2522314"/>
            <a:ext cx="10363200" cy="202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1">
              <a:buSzPts val="2800"/>
            </a:pPr>
            <a:r>
              <a:rPr lang="ar-JO" dirty="0" smtClean="0">
                <a:solidFill>
                  <a:srgbClr val="980000"/>
                </a:solidFill>
                <a:latin typeface="Tahoma"/>
                <a:ea typeface="Tahoma"/>
                <a:cs typeface="Tahoma"/>
              </a:rPr>
              <a:t>التزامات </a:t>
            </a:r>
            <a:r>
              <a:rPr lang="ar-JO" dirty="0">
                <a:solidFill>
                  <a:srgbClr val="980000"/>
                </a:solidFill>
                <a:latin typeface="Tahoma"/>
                <a:ea typeface="Tahoma"/>
                <a:cs typeface="Tahoma"/>
              </a:rPr>
              <a:t>الخطة الوطنية الخامسة لمبادرة شراكة الحكومات الشفافة </a:t>
            </a:r>
            <a:r>
              <a:rPr lang="en-US" dirty="0" smtClean="0">
                <a:solidFill>
                  <a:srgbClr val="980000"/>
                </a:solidFill>
                <a:latin typeface="Tahoma"/>
                <a:ea typeface="Tahoma"/>
                <a:cs typeface="Tahoma"/>
              </a:rPr>
              <a:t>2021</a:t>
            </a:r>
            <a:r>
              <a:rPr lang="ar-JO" dirty="0" smtClean="0">
                <a:solidFill>
                  <a:srgbClr val="980000"/>
                </a:solidFill>
                <a:latin typeface="Tahoma"/>
                <a:ea typeface="Tahoma"/>
                <a:cs typeface="Tahoma"/>
              </a:rPr>
              <a:t>-</a:t>
            </a:r>
            <a:r>
              <a:rPr lang="en-US" dirty="0" smtClean="0">
                <a:solidFill>
                  <a:srgbClr val="980000"/>
                </a:solidFill>
                <a:latin typeface="Tahoma"/>
                <a:ea typeface="Tahoma"/>
                <a:cs typeface="Tahoma"/>
              </a:rPr>
              <a:t>2025</a:t>
            </a:r>
            <a:endParaRPr dirty="0">
              <a:solidFill>
                <a:srgbClr val="98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883229" y="5186121"/>
            <a:ext cx="8534400" cy="9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ar-JO" sz="2000" b="1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indent="0" rtl="1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 sz="2400" dirty="0" smtClean="0">
                <a:solidFill>
                  <a:srgbClr val="980000"/>
                </a:solidFill>
                <a:latin typeface="Tahoma"/>
                <a:ea typeface="Tahoma"/>
                <a:cs typeface="Tahoma"/>
                <a:sym typeface="Tahoma"/>
              </a:rPr>
              <a:t>25/11/2021</a:t>
            </a:r>
            <a:endParaRPr sz="2400" dirty="0">
              <a:solidFill>
                <a:srgbClr val="98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6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0271" y="310582"/>
            <a:ext cx="3289465" cy="1629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153569" y="1336195"/>
            <a:ext cx="11702100" cy="74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r>
              <a:rPr lang="ar-JO" sz="24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نشاطات محاور الالتزام :</a:t>
            </a:r>
            <a:endParaRPr sz="24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130" y="132799"/>
            <a:ext cx="2551663" cy="134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1" y="2097202"/>
            <a:ext cx="11398468" cy="3416320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457200" indent="-457200" algn="just" rtl="1" fontAlgn="ctr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EG" sz="2400" dirty="0" smtClean="0"/>
              <a:t>م</a:t>
            </a:r>
            <a:r>
              <a:rPr lang="ar-YE" sz="2400" dirty="0" smtClean="0"/>
              <a:t>راجعة </a:t>
            </a:r>
            <a:r>
              <a:rPr lang="ar-YE" sz="2400" dirty="0"/>
              <a:t>الاستراتيجية الوطنية للشباب  </a:t>
            </a:r>
            <a:r>
              <a:rPr lang="ar-YE" sz="2400" dirty="0" smtClean="0"/>
              <a:t>2019-2025 </a:t>
            </a:r>
            <a:r>
              <a:rPr lang="ar-JO" sz="2400" dirty="0" smtClean="0"/>
              <a:t>و</a:t>
            </a:r>
            <a:r>
              <a:rPr lang="ar-YE" sz="2400" dirty="0" smtClean="0"/>
              <a:t>تطوير</a:t>
            </a:r>
            <a:r>
              <a:rPr lang="ar-EG" sz="2400" dirty="0" smtClean="0"/>
              <a:t>ها </a:t>
            </a:r>
            <a:r>
              <a:rPr lang="ar-YE" sz="2400" dirty="0" smtClean="0"/>
              <a:t>وفق </a:t>
            </a:r>
            <a:r>
              <a:rPr lang="ar-YE" sz="2400" dirty="0"/>
              <a:t>الاحتياجات المستجدة </a:t>
            </a:r>
            <a:r>
              <a:rPr lang="ar-YE" sz="2400" dirty="0" smtClean="0"/>
              <a:t>للشباب</a:t>
            </a:r>
            <a:r>
              <a:rPr lang="ar-JO" sz="2400" smtClean="0"/>
              <a:t>، وخاصة </a:t>
            </a:r>
            <a:r>
              <a:rPr lang="ar-YE" sz="2400" smtClean="0"/>
              <a:t>بعد </a:t>
            </a:r>
            <a:r>
              <a:rPr lang="ar-YE" sz="2400" dirty="0"/>
              <a:t>جائحة </a:t>
            </a:r>
            <a:r>
              <a:rPr lang="ar-YE" sz="2400" dirty="0" smtClean="0"/>
              <a:t>كورونا</a:t>
            </a:r>
            <a:r>
              <a:rPr lang="ar-EG" sz="2400" dirty="0" smtClean="0"/>
              <a:t>.</a:t>
            </a:r>
          </a:p>
          <a:p>
            <a:pPr marL="457200" indent="-457200" algn="just" rtl="1" fontAlgn="ctr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EG" sz="2400" dirty="0" smtClean="0"/>
              <a:t>إجراء</a:t>
            </a:r>
            <a:r>
              <a:rPr lang="ar-YE" sz="2400" dirty="0" smtClean="0"/>
              <a:t> </a:t>
            </a:r>
            <a:r>
              <a:rPr lang="ar-YE" sz="2400" dirty="0"/>
              <a:t>تقييم سنوي للاستراتيجية الوطنية </a:t>
            </a:r>
            <a:r>
              <a:rPr lang="ar-YE" sz="2400" dirty="0" smtClean="0"/>
              <a:t>للشباب</a:t>
            </a:r>
            <a:r>
              <a:rPr lang="ar-EG" sz="2400" dirty="0" smtClean="0"/>
              <a:t>.</a:t>
            </a:r>
          </a:p>
          <a:p>
            <a:pPr marL="457200" indent="-457200" algn="just" rtl="1" fontAlgn="ctr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GB" sz="2400" b="1" dirty="0"/>
              <a:t> </a:t>
            </a:r>
            <a:r>
              <a:rPr lang="ar-YE" sz="2400" dirty="0"/>
              <a:t>تفعيل عمل المنصة التشاركية </a:t>
            </a:r>
            <a:r>
              <a:rPr lang="ar-YE" sz="2400" dirty="0" smtClean="0"/>
              <a:t>والتي </a:t>
            </a:r>
            <a:r>
              <a:rPr lang="ar-YE" sz="2400" dirty="0"/>
              <a:t>تم اطلاقها في شهر </a:t>
            </a:r>
            <a:r>
              <a:rPr lang="ar-YE" sz="2400" dirty="0" smtClean="0"/>
              <a:t>8/2021</a:t>
            </a:r>
            <a:endParaRPr lang="ar-JO" sz="2400" dirty="0" smtClean="0"/>
          </a:p>
          <a:p>
            <a:pPr marL="457200" indent="-457200" algn="just" rtl="1" fontAlgn="ctr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YE" sz="2400" dirty="0" smtClean="0"/>
              <a:t>تنفيذ </a:t>
            </a:r>
            <a:r>
              <a:rPr lang="ar-YE" sz="2400" dirty="0"/>
              <a:t>حملات </a:t>
            </a:r>
            <a:r>
              <a:rPr lang="ar-YE" sz="2400" dirty="0" smtClean="0"/>
              <a:t>إعلامية</a:t>
            </a:r>
            <a:r>
              <a:rPr lang="ar-EG" sz="2400" dirty="0" smtClean="0"/>
              <a:t>.</a:t>
            </a:r>
            <a:endParaRPr lang="ar-EG" sz="2400" dirty="0"/>
          </a:p>
          <a:p>
            <a:pPr marL="457200" indent="-457200" algn="just" rtl="1" fontAlgn="ctr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141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920359" y="1658708"/>
            <a:ext cx="11026679" cy="905136"/>
          </a:xfrm>
          <a:prstGeom prst="rect">
            <a:avLst/>
          </a:prstGeom>
          <a:noFill/>
          <a:ln w="0">
            <a:noFill/>
            <a:prstDash val="sysDot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just" rtl="1" fontAlgn="ctr">
              <a:lnSpc>
                <a:spcPct val="150000"/>
              </a:lnSpc>
            </a:pPr>
            <a:r>
              <a:rPr lang="ar-JO" sz="2400" b="1" dirty="0" smtClean="0">
                <a:latin typeface="Tahoma"/>
                <a:ea typeface="Tahoma"/>
                <a:cs typeface="Tahoma"/>
                <a:sym typeface="Tahoma"/>
              </a:rPr>
              <a:t>الالتزام </a:t>
            </a:r>
            <a:r>
              <a:rPr lang="ar-EG" sz="2400" b="1" dirty="0">
                <a:latin typeface="Tahoma"/>
                <a:ea typeface="Tahoma"/>
                <a:cs typeface="Tahoma"/>
                <a:sym typeface="Tahoma"/>
              </a:rPr>
              <a:t>الخامس</a:t>
            </a:r>
            <a:r>
              <a:rPr lang="ar-YE" sz="2400" b="1" dirty="0"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24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ar-YE" sz="2400" b="1" dirty="0">
                <a:latin typeface="Tahoma"/>
                <a:ea typeface="Tahoma"/>
                <a:cs typeface="Tahoma"/>
              </a:rPr>
              <a:t>تعزيز النزاهة على المستوى الوطني</a:t>
            </a:r>
            <a:endParaRPr lang="ar-EG" sz="2400" b="1" dirty="0">
              <a:latin typeface="Tahoma"/>
              <a:ea typeface="Tahoma"/>
              <a:cs typeface="Tahoma"/>
            </a:endParaRPr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0" y="2563844"/>
            <a:ext cx="11947038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114300" indent="0" algn="r" rtl="1" fontAlgn="ctr">
              <a:lnSpc>
                <a:spcPct val="170000"/>
              </a:lnSpc>
              <a:buNone/>
            </a:pPr>
            <a:r>
              <a:rPr lang="ar-YE" sz="24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الجهات المسؤولة عن التنفيذ: </a:t>
            </a:r>
            <a:r>
              <a:rPr lang="ar-EG" sz="24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هيئة النزاهة ومكافحة الفساد</a:t>
            </a:r>
            <a:endParaRPr lang="en-GB" sz="24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5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130" y="132799"/>
            <a:ext cx="2551663" cy="134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7381" y="4056992"/>
            <a:ext cx="11083159" cy="1754326"/>
          </a:xfrm>
          <a:prstGeom prst="rect">
            <a:avLst/>
          </a:prstGeom>
          <a:solidFill>
            <a:srgbClr val="9ABCE6"/>
          </a:solidFill>
          <a:ln w="31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 rtl="1" fontAlgn="ctr">
              <a:lnSpc>
                <a:spcPct val="150000"/>
              </a:lnSpc>
            </a:pPr>
            <a:r>
              <a:rPr lang="ar-YE" sz="2400" dirty="0" smtClean="0"/>
              <a:t>يسعى </a:t>
            </a:r>
            <a:r>
              <a:rPr lang="ar-YE" sz="2400" dirty="0"/>
              <a:t>هذا الإلتزام إلى </a:t>
            </a:r>
            <a:r>
              <a:rPr lang="ar-YE" sz="2400" dirty="0" smtClean="0"/>
              <a:t>تعزيز </a:t>
            </a:r>
            <a:r>
              <a:rPr lang="ar-YE" sz="2400" dirty="0"/>
              <a:t>النزاهة على المستوى </a:t>
            </a:r>
            <a:r>
              <a:rPr lang="ar-YE" sz="2400" dirty="0" smtClean="0"/>
              <a:t>الوطني</a:t>
            </a:r>
            <a:r>
              <a:rPr lang="ar-EG" sz="2400" dirty="0" smtClean="0"/>
              <a:t> بحيث يتم </a:t>
            </a:r>
            <a:r>
              <a:rPr lang="ar-YE" sz="2400" dirty="0" smtClean="0"/>
              <a:t>تجذير </a:t>
            </a:r>
            <a:r>
              <a:rPr lang="ar-YE" sz="2400" dirty="0"/>
              <a:t>معايير النزاهة الوطنية ورفع مستوى الامتثال بها لدى الإدارة العامة </a:t>
            </a:r>
            <a:r>
              <a:rPr lang="ar-YE" sz="2400" dirty="0" smtClean="0"/>
              <a:t>والمواطني</a:t>
            </a:r>
            <a:r>
              <a:rPr lang="ar-EG" sz="2400" dirty="0" smtClean="0"/>
              <a:t>ن من خلال </a:t>
            </a:r>
            <a:r>
              <a:rPr lang="ar-YE" sz="2400" dirty="0"/>
              <a:t>زيادة الوعي</a:t>
            </a:r>
            <a:r>
              <a:rPr lang="ar-EG" sz="2400" dirty="0" smtClean="0"/>
              <a:t> وت</a:t>
            </a:r>
            <a:r>
              <a:rPr lang="ar-YE" sz="2400" dirty="0" smtClean="0"/>
              <a:t>فعيل </a:t>
            </a:r>
            <a:r>
              <a:rPr lang="ar-YE" sz="2400" dirty="0"/>
              <a:t>الدور المجتمعي المتعلق بالمساءلة </a:t>
            </a:r>
            <a:r>
              <a:rPr lang="ar-YE" sz="2400" dirty="0" smtClean="0"/>
              <a:t>والمحاسبة</a:t>
            </a:r>
            <a:r>
              <a:rPr lang="ar-JO" sz="2400" dirty="0" smtClean="0"/>
              <a:t>.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2822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153569" y="1336195"/>
            <a:ext cx="11702100" cy="74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r>
              <a:rPr lang="ar-JO" sz="24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نشاطات محاور الالتزام :</a:t>
            </a:r>
            <a:endParaRPr sz="24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130" y="132799"/>
            <a:ext cx="2551663" cy="134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1" y="2097202"/>
            <a:ext cx="11398468" cy="2308324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457200" indent="-457200" algn="just" rtl="1" fontAlgn="ctr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EG" sz="2400" dirty="0"/>
              <a:t>ت</a:t>
            </a:r>
            <a:r>
              <a:rPr lang="ar-JO" sz="2400" dirty="0"/>
              <a:t>عزيز الامتثال في الإدارة العامة</a:t>
            </a:r>
            <a:endParaRPr lang="ar-EG" sz="2400" dirty="0"/>
          </a:p>
          <a:p>
            <a:pPr marL="457200" indent="-457200" algn="just" rtl="1" fontAlgn="ctr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JO" sz="2400" dirty="0"/>
              <a:t>تعزيز الامتثال في القطاع الخاص </a:t>
            </a:r>
            <a:endParaRPr lang="ar-JO" sz="2400" dirty="0" smtClean="0"/>
          </a:p>
          <a:p>
            <a:pPr marL="457200" indent="-457200" algn="just" rtl="1" fontAlgn="ctr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EG" sz="2400" dirty="0" smtClean="0"/>
              <a:t>إ</a:t>
            </a:r>
            <a:r>
              <a:rPr lang="ar-JO" sz="2400" dirty="0"/>
              <a:t>طلاق منصة تدريبية</a:t>
            </a:r>
            <a:endParaRPr lang="ar-EG" sz="2400" dirty="0"/>
          </a:p>
          <a:p>
            <a:pPr marL="457200" indent="-457200" algn="just" rtl="1" fontAlgn="ctr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JO" sz="2400" dirty="0"/>
              <a:t>تشجيع المواطنين </a:t>
            </a:r>
            <a:r>
              <a:rPr lang="ar-JO" sz="2400" dirty="0" smtClean="0"/>
              <a:t>على </a:t>
            </a:r>
            <a:r>
              <a:rPr lang="ar-JO" sz="2400" dirty="0"/>
              <a:t>استخدام منصة بخدمتكم </a:t>
            </a:r>
            <a:r>
              <a:rPr lang="ar-JO" sz="2400" dirty="0" smtClean="0"/>
              <a:t>من </a:t>
            </a:r>
            <a:r>
              <a:rPr lang="ar-JO" sz="2400" dirty="0"/>
              <a:t>خلال حملات </a:t>
            </a:r>
            <a:r>
              <a:rPr lang="ar-EG" sz="2400" dirty="0"/>
              <a:t>الت</a:t>
            </a:r>
            <a:r>
              <a:rPr lang="ar-JO" sz="2400" dirty="0"/>
              <a:t>وعية و</a:t>
            </a:r>
            <a:r>
              <a:rPr lang="ar-EG" sz="2400" dirty="0"/>
              <a:t>ال</a:t>
            </a:r>
            <a:r>
              <a:rPr lang="ar-JO" sz="2400" dirty="0"/>
              <a:t>لقاءات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27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920359" y="1658708"/>
            <a:ext cx="11026679" cy="1556932"/>
          </a:xfrm>
          <a:prstGeom prst="rect">
            <a:avLst/>
          </a:prstGeom>
          <a:noFill/>
          <a:ln w="0">
            <a:noFill/>
            <a:prstDash val="sysDot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rtl="1"/>
            <a:r>
              <a:rPr lang="ar-JO" sz="2400" b="1" dirty="0" smtClean="0">
                <a:latin typeface="Tahoma"/>
                <a:ea typeface="Tahoma"/>
                <a:cs typeface="Tahoma"/>
                <a:sym typeface="Tahoma"/>
              </a:rPr>
              <a:t>الالتزام </a:t>
            </a:r>
            <a:r>
              <a:rPr lang="ar-EG" sz="2400" b="1" dirty="0" smtClean="0">
                <a:latin typeface="Tahoma"/>
                <a:ea typeface="Tahoma"/>
                <a:cs typeface="Tahoma"/>
                <a:sym typeface="Tahoma"/>
              </a:rPr>
              <a:t>السادس</a:t>
            </a:r>
            <a:r>
              <a:rPr lang="en-US" sz="2400" b="1" dirty="0" smtClean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ar-YE" sz="2400" b="1" dirty="0" smtClean="0"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ar-EG" sz="2400" b="1" dirty="0" smtClean="0">
                <a:latin typeface="Tahoma"/>
                <a:ea typeface="Tahoma"/>
                <a:cs typeface="Tahoma"/>
                <a:sym typeface="Tahoma"/>
              </a:rPr>
              <a:t>إ</a:t>
            </a:r>
            <a:r>
              <a:rPr lang="ar-JO" sz="2400" b="1" dirty="0" smtClean="0">
                <a:latin typeface="Tahoma"/>
                <a:ea typeface="Tahoma"/>
                <a:cs typeface="Tahoma"/>
              </a:rPr>
              <a:t>شراك </a:t>
            </a:r>
            <a:r>
              <a:rPr lang="ar-JO" sz="2400" b="1" dirty="0">
                <a:latin typeface="Tahoma"/>
                <a:ea typeface="Tahoma"/>
                <a:cs typeface="Tahoma"/>
              </a:rPr>
              <a:t>المجتمعات المحلية/ أصحاب المصلحة خلال </a:t>
            </a:r>
            <a:r>
              <a:rPr lang="ar-JO" sz="2400" b="1" dirty="0" smtClean="0">
                <a:latin typeface="Tahoma"/>
                <a:ea typeface="Tahoma"/>
                <a:cs typeface="Tahoma"/>
              </a:rPr>
              <a:t>				المراحل المختلفة </a:t>
            </a:r>
            <a:r>
              <a:rPr lang="ar-JO" sz="2400" b="1" dirty="0">
                <a:latin typeface="Tahoma"/>
                <a:ea typeface="Tahoma"/>
                <a:cs typeface="Tahoma"/>
              </a:rPr>
              <a:t>للمشاريع الحكومية الرأسمالية/ </a:t>
            </a:r>
            <a:r>
              <a:rPr lang="ar-JO" sz="2400" b="1" dirty="0" smtClean="0">
                <a:latin typeface="Tahoma"/>
                <a:ea typeface="Tahoma"/>
                <a:cs typeface="Tahoma"/>
              </a:rPr>
              <a:t>				الاستثمارية </a:t>
            </a:r>
            <a:r>
              <a:rPr lang="ar-JO" sz="2400" b="1" dirty="0">
                <a:latin typeface="Tahoma"/>
                <a:ea typeface="Tahoma"/>
                <a:cs typeface="Tahoma"/>
              </a:rPr>
              <a:t>لغايات </a:t>
            </a:r>
            <a:r>
              <a:rPr lang="ar-JO" sz="2400" b="1" dirty="0" smtClean="0">
                <a:latin typeface="Tahoma"/>
                <a:ea typeface="Tahoma"/>
                <a:cs typeface="Tahoma"/>
              </a:rPr>
              <a:t>دعم </a:t>
            </a:r>
            <a:r>
              <a:rPr lang="ar-JO" sz="2400" b="1" dirty="0">
                <a:latin typeface="Tahoma"/>
                <a:ea typeface="Tahoma"/>
                <a:cs typeface="Tahoma"/>
              </a:rPr>
              <a:t>موائمة واستجابة هذه المشاريع </a:t>
            </a:r>
            <a:r>
              <a:rPr lang="ar-JO" sz="2400" b="1" dirty="0" smtClean="0">
                <a:latin typeface="Tahoma"/>
                <a:ea typeface="Tahoma"/>
                <a:cs typeface="Tahoma"/>
              </a:rPr>
              <a:t>			لاحتياجات </a:t>
            </a:r>
            <a:r>
              <a:rPr lang="ar-JO" sz="2400" b="1" dirty="0">
                <a:latin typeface="Tahoma"/>
                <a:ea typeface="Tahoma"/>
                <a:cs typeface="Tahoma"/>
              </a:rPr>
              <a:t>المجتمعات وتحسين مستوى الخدمات </a:t>
            </a:r>
            <a:r>
              <a:rPr lang="ar-JO" sz="2400" b="1" dirty="0" smtClean="0">
                <a:latin typeface="Tahoma"/>
                <a:ea typeface="Tahoma"/>
                <a:cs typeface="Tahoma"/>
              </a:rPr>
              <a:t>العامة</a:t>
            </a:r>
            <a:endParaRPr lang="en-GB" sz="2400" b="1" dirty="0">
              <a:latin typeface="Tahoma"/>
              <a:ea typeface="Tahoma"/>
              <a:cs typeface="Tahoma"/>
            </a:endParaRPr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647380" y="3183467"/>
            <a:ext cx="11299658" cy="69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114300" indent="0" algn="r" rtl="1" fontAlgn="ctr">
              <a:lnSpc>
                <a:spcPct val="170000"/>
              </a:lnSpc>
              <a:buNone/>
            </a:pPr>
            <a:r>
              <a:rPr lang="ar-YE" sz="22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الجهات المسؤولة عن التنفيذ: </a:t>
            </a:r>
            <a:r>
              <a:rPr lang="ar-JO" sz="22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وزارة </a:t>
            </a:r>
            <a:r>
              <a:rPr lang="ar-JO" sz="22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التخطيط والتعاون الدولي</a:t>
            </a:r>
            <a:endParaRPr lang="en-GB" sz="22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5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130" y="132799"/>
            <a:ext cx="2551663" cy="134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7380" y="4591521"/>
            <a:ext cx="11083159" cy="1200329"/>
          </a:xfrm>
          <a:prstGeom prst="rect">
            <a:avLst/>
          </a:prstGeom>
          <a:solidFill>
            <a:srgbClr val="9ABCE6"/>
          </a:solidFill>
          <a:ln w="31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 rtl="1" fontAlgn="ctr">
              <a:lnSpc>
                <a:spcPct val="150000"/>
              </a:lnSpc>
            </a:pPr>
            <a:r>
              <a:rPr lang="ar-YE" sz="2400" dirty="0" smtClean="0"/>
              <a:t>يسعى </a:t>
            </a:r>
            <a:r>
              <a:rPr lang="ar-YE" sz="2400" dirty="0"/>
              <a:t>هذا </a:t>
            </a:r>
            <a:r>
              <a:rPr lang="ar-YE" sz="2400" dirty="0" smtClean="0"/>
              <a:t>الالتزام </a:t>
            </a:r>
            <a:r>
              <a:rPr lang="ar-JO" sz="2400" dirty="0" smtClean="0"/>
              <a:t>إلى </a:t>
            </a:r>
            <a:r>
              <a:rPr lang="ar-YE" sz="2400" dirty="0" smtClean="0"/>
              <a:t>تحسين </a:t>
            </a:r>
            <a:r>
              <a:rPr lang="ar-YE" sz="2400" dirty="0"/>
              <a:t>مستوى المشاركة المجتمعية وتنفيذ مشاريع</a:t>
            </a:r>
            <a:r>
              <a:rPr lang="ar-JO" sz="2400" dirty="0"/>
              <a:t> </a:t>
            </a:r>
            <a:r>
              <a:rPr lang="ar-JO" sz="2400" dirty="0" smtClean="0"/>
              <a:t>حكومية </a:t>
            </a:r>
            <a:r>
              <a:rPr lang="ar-JO" sz="2400" dirty="0" smtClean="0"/>
              <a:t>رأسمالية</a:t>
            </a:r>
            <a:r>
              <a:rPr lang="ar-JO" sz="2400" dirty="0"/>
              <a:t>/ </a:t>
            </a:r>
            <a:r>
              <a:rPr lang="ar-JO" sz="2400" dirty="0" smtClean="0"/>
              <a:t>استثمارية</a:t>
            </a:r>
            <a:r>
              <a:rPr lang="ar-YE" sz="2400" dirty="0" smtClean="0"/>
              <a:t> </a:t>
            </a:r>
            <a:r>
              <a:rPr lang="ar-YE" sz="2400" dirty="0"/>
              <a:t>تلبي احتياجات </a:t>
            </a:r>
            <a:r>
              <a:rPr lang="ar-YE" sz="2400" dirty="0" smtClean="0"/>
              <a:t>المواطنين</a:t>
            </a:r>
            <a:r>
              <a:rPr lang="ar-YE" sz="2400" dirty="0"/>
              <a:t>.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3038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153569" y="1336195"/>
            <a:ext cx="11702100" cy="74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r>
              <a:rPr lang="ar-JO" sz="24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نشاطات محاور الالتزام :</a:t>
            </a:r>
            <a:endParaRPr sz="24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130" y="132799"/>
            <a:ext cx="2551663" cy="134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1" y="2097202"/>
            <a:ext cx="11398468" cy="3970318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457200" indent="-457200" algn="just" rtl="1" fontAlgn="ctr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JO" sz="2400" dirty="0" smtClean="0"/>
              <a:t>تطوير </a:t>
            </a:r>
            <a:r>
              <a:rPr lang="ar-JO" sz="2400" dirty="0"/>
              <a:t>منهجية </a:t>
            </a:r>
            <a:r>
              <a:rPr lang="ar-JO" sz="2400" dirty="0" smtClean="0"/>
              <a:t>تشاركية مع المجتمعات المحلية </a:t>
            </a:r>
            <a:r>
              <a:rPr lang="ar-JO" sz="2400" dirty="0"/>
              <a:t>لتقييم أثر المشاريع الحكومية </a:t>
            </a:r>
            <a:r>
              <a:rPr lang="ar-JO" sz="2400" dirty="0" smtClean="0"/>
              <a:t>:</a:t>
            </a:r>
            <a:endParaRPr lang="ar-JO" sz="2400" dirty="0"/>
          </a:p>
          <a:p>
            <a:pPr marL="1027113" indent="-508000" algn="just" rtl="1" fontAlgn="ctr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ar-JO" sz="2400" dirty="0"/>
              <a:t>خلال مرحلة التخطيط </a:t>
            </a:r>
          </a:p>
          <a:p>
            <a:pPr marL="1027113" indent="-508000" algn="just" rtl="1" fontAlgn="ctr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ar-JO" sz="2400" dirty="0"/>
              <a:t>أثناء </a:t>
            </a:r>
            <a:r>
              <a:rPr lang="ar-JO" sz="2400" dirty="0" smtClean="0"/>
              <a:t>التنفيذ </a:t>
            </a:r>
            <a:endParaRPr lang="ar-JO" sz="2400" dirty="0"/>
          </a:p>
          <a:p>
            <a:pPr marL="1027113" indent="-508000" algn="just" rtl="1" fontAlgn="ctr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ar-JO" sz="2400" dirty="0"/>
              <a:t>بعد انتهاء مرحلة التنفيذ </a:t>
            </a:r>
          </a:p>
          <a:p>
            <a:pPr marL="457200" indent="-457200" algn="just" rtl="1" fontAlgn="ctr">
              <a:lnSpc>
                <a:spcPct val="150000"/>
              </a:lnSpc>
              <a:buClr>
                <a:srgbClr val="C00000"/>
              </a:buClr>
              <a:buFont typeface="+mj-lt"/>
              <a:buAutoNum type="arabicPeriod" startAt="2"/>
            </a:pPr>
            <a:r>
              <a:rPr lang="ar-EG" sz="2400" dirty="0" smtClean="0"/>
              <a:t>ت</a:t>
            </a:r>
            <a:r>
              <a:rPr lang="ar-JO" sz="2400" dirty="0" smtClean="0"/>
              <a:t>دريب موظفي القطاع العام على الأدلة الإجرائية والنماذج لمراحل الإعداد والتخطيط للمشاريع</a:t>
            </a:r>
            <a:endParaRPr lang="ar-EG" sz="2400" dirty="0" smtClean="0"/>
          </a:p>
          <a:p>
            <a:pPr marL="457200" indent="-457200" algn="just" rtl="1" fontAlgn="ctr">
              <a:lnSpc>
                <a:spcPct val="150000"/>
              </a:lnSpc>
              <a:buClr>
                <a:srgbClr val="C00000"/>
              </a:buClr>
              <a:buFont typeface="+mj-lt"/>
              <a:buAutoNum type="arabicPeriod" startAt="2"/>
            </a:pPr>
            <a:r>
              <a:rPr lang="ar-JO" sz="2400" dirty="0" smtClean="0"/>
              <a:t>تنفيذ </a:t>
            </a:r>
            <a:r>
              <a:rPr lang="ar-JO" sz="2400" dirty="0"/>
              <a:t>آليات مشاركة ودمج المجتمعات </a:t>
            </a:r>
            <a:r>
              <a:rPr lang="ar-JO" sz="2400" dirty="0" smtClean="0"/>
              <a:t>المحلية في </a:t>
            </a:r>
            <a:r>
              <a:rPr lang="ar-JO" sz="2400" dirty="0"/>
              <a:t>تقييم </a:t>
            </a:r>
            <a:r>
              <a:rPr lang="ar-JO" sz="2400" dirty="0" smtClean="0"/>
              <a:t>المشاريع</a:t>
            </a:r>
            <a:endParaRPr lang="ar-EG" sz="2400" dirty="0" smtClean="0"/>
          </a:p>
          <a:p>
            <a:pPr marL="457200" indent="-457200" algn="just" rtl="1" fontAlgn="ctr">
              <a:lnSpc>
                <a:spcPct val="150000"/>
              </a:lnSpc>
              <a:buClr>
                <a:srgbClr val="C00000"/>
              </a:buClr>
              <a:buFont typeface="+mj-lt"/>
              <a:buAutoNum type="arabicPeriod" startAt="2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39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E7EC0C-6823-4A69-8B97-1EEC91DC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96" y="1278544"/>
            <a:ext cx="9228449" cy="834035"/>
          </a:xfrm>
        </p:spPr>
        <p:txBody>
          <a:bodyPr>
            <a:normAutofit fontScale="90000"/>
          </a:bodyPr>
          <a:lstStyle/>
          <a:p>
            <a:r>
              <a:rPr lang="ar-JO" dirty="0">
                <a:solidFill>
                  <a:schemeClr val="tx1"/>
                </a:solidFill>
                <a:latin typeface="Calibri" pitchFamily="34" charset="0"/>
                <a:ea typeface="Tahoma"/>
                <a:cs typeface="+mn-cs"/>
              </a:rPr>
              <a:t>الموقع الالكتروني لوحدة مبادرة الحكومة </a:t>
            </a:r>
            <a:r>
              <a:rPr lang="ar-JO" dirty="0" smtClean="0">
                <a:solidFill>
                  <a:schemeClr val="tx1"/>
                </a:solidFill>
                <a:latin typeface="Calibri" pitchFamily="34" charset="0"/>
                <a:ea typeface="Tahoma"/>
                <a:cs typeface="+mn-cs"/>
              </a:rPr>
              <a:t>الشفافة</a:t>
            </a:r>
            <a:br>
              <a:rPr lang="ar-JO" dirty="0" smtClean="0">
                <a:solidFill>
                  <a:schemeClr val="tx1"/>
                </a:solidFill>
                <a:latin typeface="Calibri" pitchFamily="34" charset="0"/>
                <a:ea typeface="Tahoma"/>
                <a:cs typeface="+mn-cs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ahoma"/>
                <a:cs typeface="+mn-cs"/>
              </a:rPr>
              <a:t>https://ogp.gov.jo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ahoma"/>
                <a:cs typeface="+mn-cs"/>
              </a:rPr>
              <a:t>/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ahoma"/>
                <a:cs typeface="+mn-cs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Tahoma"/>
              <a:cs typeface="+mn-cs"/>
            </a:endParaRPr>
          </a:p>
        </p:txBody>
      </p:sp>
      <p:pic>
        <p:nvPicPr>
          <p:cNvPr id="4" name="Google Shape;86;p1" descr="C:\Users\mai.eleimat\Desktop\mopLogo.png">
            <a:extLst>
              <a:ext uri="{FF2B5EF4-FFF2-40B4-BE49-F238E27FC236}">
                <a16:creationId xmlns="" xmlns:a16="http://schemas.microsoft.com/office/drawing/2014/main" id="{3B9E756F-C936-4526-ADE8-D7DB2341015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6830" y="94699"/>
            <a:ext cx="2551663" cy="134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93" y="1939156"/>
            <a:ext cx="8568068" cy="469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912158" y="1329069"/>
            <a:ext cx="10972800" cy="98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ahoma"/>
              <a:buNone/>
            </a:pPr>
            <a:r>
              <a:rPr lang="ar-YE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ahoma"/>
                <a:cs typeface="+mn-cs"/>
                <a:sym typeface="Tahoma"/>
              </a:rPr>
              <a:t>التزامات الخطة </a:t>
            </a:r>
            <a:r>
              <a:rPr lang="ar-Y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ahoma"/>
                <a:cs typeface="+mn-cs"/>
                <a:sym typeface="Tahoma"/>
              </a:rPr>
              <a:t>الوطنية</a:t>
            </a:r>
            <a:r>
              <a:rPr lang="ar-JO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ahoma"/>
                <a:cs typeface="+mn-cs"/>
                <a:sym typeface="Tahoma"/>
              </a:rPr>
              <a:t> الخامسة</a:t>
            </a:r>
            <a:r>
              <a:rPr lang="ar-Y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ahoma"/>
                <a:cs typeface="+mn-cs"/>
                <a:sym typeface="Tahoma"/>
              </a:rPr>
              <a:t> 20</a:t>
            </a:r>
            <a:r>
              <a:rPr lang="ar-JO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ahoma"/>
                <a:cs typeface="+mn-cs"/>
                <a:sym typeface="Tahoma"/>
              </a:rPr>
              <a:t>21</a:t>
            </a:r>
            <a:r>
              <a:rPr lang="ar-YE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ahoma"/>
                <a:cs typeface="+mn-cs"/>
                <a:sym typeface="Tahoma"/>
              </a:rPr>
              <a:t>-20</a:t>
            </a:r>
            <a:r>
              <a:rPr lang="ar-JO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ahoma"/>
                <a:cs typeface="+mn-cs"/>
                <a:sym typeface="Tahoma"/>
              </a:rPr>
              <a:t>25</a:t>
            </a:r>
            <a:endParaRPr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Tahoma"/>
              <a:cs typeface="+mn-cs"/>
              <a:sym typeface="Tahoma"/>
            </a:endParaRPr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244938" y="2450111"/>
            <a:ext cx="11702100" cy="4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algn="r" rtl="1">
              <a:spcBef>
                <a:spcPts val="0"/>
              </a:spcBef>
              <a:buClr>
                <a:srgbClr val="FF0000"/>
              </a:buClr>
              <a:buSzPts val="2400"/>
              <a:buFont typeface="Wingdings" pitchFamily="2" charset="2"/>
              <a:buChar char="§"/>
            </a:pPr>
            <a:r>
              <a:rPr lang="ar-JO" sz="2200" dirty="0">
                <a:latin typeface="Tahoma"/>
                <a:ea typeface="Tahoma"/>
                <a:cs typeface="Tahoma"/>
                <a:sym typeface="Tahoma"/>
              </a:rPr>
              <a:t>الالتزام الأول	</a:t>
            </a:r>
            <a:r>
              <a:rPr lang="ar-JO" sz="2200" dirty="0" smtClean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ar-YE" sz="2200" dirty="0" smtClean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ar-JO" sz="2200" dirty="0" smtClean="0">
                <a:latin typeface="Tahoma"/>
                <a:ea typeface="Tahoma"/>
                <a:cs typeface="Tahoma"/>
              </a:rPr>
              <a:t>تعزيز </a:t>
            </a:r>
            <a:r>
              <a:rPr lang="ar-JO" sz="2200" dirty="0" err="1">
                <a:latin typeface="Tahoma"/>
                <a:ea typeface="Tahoma"/>
                <a:cs typeface="Tahoma"/>
              </a:rPr>
              <a:t>الحوكمة</a:t>
            </a:r>
            <a:r>
              <a:rPr lang="ar-JO" sz="2200" dirty="0">
                <a:latin typeface="Tahoma"/>
                <a:ea typeface="Tahoma"/>
                <a:cs typeface="Tahoma"/>
              </a:rPr>
              <a:t> لمؤسسات المجتمع المدني </a:t>
            </a:r>
            <a:endParaRPr lang="ar-JO" sz="2200" dirty="0" smtClean="0">
              <a:latin typeface="Tahoma"/>
              <a:ea typeface="Tahoma"/>
              <a:cs typeface="Tahoma"/>
            </a:endParaRPr>
          </a:p>
          <a:p>
            <a:pPr marL="0" lv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342900" algn="r" rtl="1">
              <a:spcBef>
                <a:spcPts val="0"/>
              </a:spcBef>
              <a:buClr>
                <a:srgbClr val="FF0000"/>
              </a:buClr>
              <a:buSzPts val="2400"/>
              <a:buFont typeface="Wingdings" pitchFamily="2" charset="2"/>
              <a:buChar char="§"/>
            </a:pPr>
            <a:r>
              <a:rPr lang="ar-JO" sz="2200" dirty="0" smtClean="0">
                <a:latin typeface="Tahoma"/>
                <a:ea typeface="Tahoma"/>
                <a:cs typeface="Tahoma"/>
                <a:sym typeface="Tahoma"/>
              </a:rPr>
              <a:t>الالتزام ال</a:t>
            </a:r>
            <a:r>
              <a:rPr lang="ar-YE" sz="2200" dirty="0" smtClean="0">
                <a:latin typeface="Tahoma"/>
                <a:ea typeface="Tahoma"/>
                <a:cs typeface="Tahoma"/>
                <a:sym typeface="Tahoma"/>
              </a:rPr>
              <a:t>ثاني</a:t>
            </a:r>
            <a:r>
              <a:rPr lang="ar-JO" sz="2200" dirty="0" smtClean="0"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lang="ar-YE" sz="2200" dirty="0" smtClean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ar-JO" sz="2200" dirty="0">
                <a:latin typeface="Tahoma"/>
                <a:ea typeface="Tahoma"/>
                <a:cs typeface="Tahoma"/>
              </a:rPr>
              <a:t>تطوير وتفعيل سياسة دمج النوع الاجتماعي في القطاع </a:t>
            </a:r>
            <a:r>
              <a:rPr lang="ar-JO" sz="2200" dirty="0" smtClean="0">
                <a:latin typeface="Tahoma"/>
                <a:ea typeface="Tahoma"/>
                <a:cs typeface="Tahoma"/>
              </a:rPr>
              <a:t>العام</a:t>
            </a:r>
            <a:r>
              <a:rPr lang="ar-JO" sz="2200" dirty="0">
                <a:latin typeface="Tahoma"/>
                <a:ea typeface="Tahoma"/>
                <a:cs typeface="Tahoma"/>
              </a:rPr>
              <a:t> </a:t>
            </a:r>
            <a:r>
              <a:rPr lang="ar-JO" sz="2200" dirty="0" smtClean="0">
                <a:latin typeface="Tahoma"/>
                <a:ea typeface="Tahoma"/>
                <a:cs typeface="Tahoma"/>
              </a:rPr>
              <a:t>(قيد العمل)</a:t>
            </a:r>
            <a:endParaRPr lang="ar-JO" sz="2200" dirty="0">
              <a:latin typeface="Tahoma"/>
              <a:ea typeface="Tahoma"/>
              <a:cs typeface="Tahoma"/>
            </a:endParaRPr>
          </a:p>
          <a:p>
            <a:pPr marL="342900" algn="r" rtl="1">
              <a:spcBef>
                <a:spcPts val="0"/>
              </a:spcBef>
              <a:buClr>
                <a:srgbClr val="FF0000"/>
              </a:buClr>
              <a:buSzPts val="2400"/>
              <a:buFont typeface="Wingdings" pitchFamily="2" charset="2"/>
              <a:buChar char="§"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342900" algn="r" rtl="1">
              <a:spcBef>
                <a:spcPts val="0"/>
              </a:spcBef>
              <a:buClr>
                <a:srgbClr val="FF0000"/>
              </a:buClr>
              <a:buSzPts val="2400"/>
              <a:buFont typeface="Wingdings" pitchFamily="2" charset="2"/>
              <a:buChar char="§"/>
            </a:pPr>
            <a:r>
              <a:rPr lang="ar-JO" sz="2200" dirty="0" smtClean="0">
                <a:latin typeface="Tahoma"/>
                <a:ea typeface="Tahoma"/>
                <a:cs typeface="Tahoma"/>
                <a:sym typeface="Tahoma"/>
              </a:rPr>
              <a:t>الالتزام ال</a:t>
            </a:r>
            <a:r>
              <a:rPr lang="ar-YE" sz="2200" dirty="0" smtClean="0">
                <a:latin typeface="Tahoma"/>
                <a:ea typeface="Tahoma"/>
                <a:cs typeface="Tahoma"/>
                <a:sym typeface="Tahoma"/>
              </a:rPr>
              <a:t>ثالث</a:t>
            </a:r>
            <a:r>
              <a:rPr lang="ar-JO" sz="2200" dirty="0" smtClean="0"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lang="ar-YE" sz="2200" dirty="0" smtClean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ar-YE" sz="2200" dirty="0">
                <a:latin typeface="Tahoma"/>
                <a:ea typeface="Tahoma"/>
                <a:cs typeface="Tahoma"/>
              </a:rPr>
              <a:t>تعزيز المشاركة المجتمعية في عملية صنع القرار من خلال الوسائل </a:t>
            </a:r>
            <a:r>
              <a:rPr lang="ar-YE" sz="2200" dirty="0" smtClean="0">
                <a:latin typeface="Tahoma"/>
                <a:ea typeface="Tahoma"/>
                <a:cs typeface="Tahoma"/>
              </a:rPr>
              <a:t>الإلكترونية</a:t>
            </a:r>
            <a:endParaRPr lang="ar-JO" sz="2200" dirty="0" smtClean="0">
              <a:latin typeface="Tahoma"/>
              <a:ea typeface="Tahoma"/>
              <a:cs typeface="Tahoma"/>
            </a:endParaRPr>
          </a:p>
          <a:p>
            <a:pPr marL="342900" algn="r" rtl="1">
              <a:spcBef>
                <a:spcPts val="0"/>
              </a:spcBef>
              <a:buClr>
                <a:srgbClr val="FF0000"/>
              </a:buClr>
              <a:buSzPts val="2400"/>
              <a:buFont typeface="Wingdings" pitchFamily="2" charset="2"/>
              <a:buChar char="§"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339725" indent="-339725" algn="r" rtl="1">
              <a:spcBef>
                <a:spcPts val="0"/>
              </a:spcBef>
              <a:buClr>
                <a:srgbClr val="FF0000"/>
              </a:buClr>
              <a:buSzPts val="2400"/>
              <a:buFont typeface="Wingdings" pitchFamily="2" charset="2"/>
              <a:buChar char="§"/>
            </a:pPr>
            <a:r>
              <a:rPr lang="ar-JO" sz="2200" dirty="0">
                <a:latin typeface="Tahoma"/>
                <a:ea typeface="Tahoma"/>
                <a:cs typeface="Tahoma"/>
                <a:sym typeface="Tahoma"/>
              </a:rPr>
              <a:t>الالتزام ال</a:t>
            </a:r>
            <a:r>
              <a:rPr lang="ar-YE" sz="2200" dirty="0">
                <a:latin typeface="Tahoma"/>
                <a:ea typeface="Tahoma"/>
                <a:cs typeface="Tahoma"/>
                <a:sym typeface="Tahoma"/>
              </a:rPr>
              <a:t>رابع</a:t>
            </a:r>
            <a:r>
              <a:rPr lang="ar-JO" sz="2200" dirty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ar-JO" sz="2200" dirty="0" smtClean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ar-YE" sz="2200" dirty="0" smtClean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ar-YE" sz="2200" dirty="0">
                <a:latin typeface="Tahoma"/>
                <a:ea typeface="Tahoma"/>
                <a:cs typeface="Tahoma"/>
              </a:rPr>
              <a:t>تعزيز دور الشباب في عملية بناء وإعداد الخطط والاستراتيجيات الحكومية المرتبطة </a:t>
            </a:r>
            <a:r>
              <a:rPr lang="ar-JO" sz="2200" dirty="0" smtClean="0">
                <a:latin typeface="Tahoma"/>
                <a:ea typeface="Tahoma"/>
                <a:cs typeface="Tahoma"/>
              </a:rPr>
              <a:t>			</a:t>
            </a:r>
            <a:r>
              <a:rPr lang="ar-YE" sz="2200" dirty="0" smtClean="0">
                <a:latin typeface="Tahoma"/>
                <a:ea typeface="Tahoma"/>
                <a:cs typeface="Tahoma"/>
              </a:rPr>
              <a:t>بالشباب</a:t>
            </a:r>
            <a:r>
              <a:rPr lang="ar-JO" sz="2200" dirty="0" smtClean="0">
                <a:latin typeface="Tahoma"/>
                <a:ea typeface="Tahoma"/>
                <a:cs typeface="Tahoma"/>
              </a:rPr>
              <a:t> </a:t>
            </a:r>
            <a:r>
              <a:rPr lang="ar-YE" sz="2200" dirty="0" smtClean="0">
                <a:latin typeface="Tahoma"/>
                <a:ea typeface="Tahoma"/>
                <a:cs typeface="Tahoma"/>
              </a:rPr>
              <a:t>وتعزيز </a:t>
            </a:r>
            <a:r>
              <a:rPr lang="ar-YE" sz="2200" dirty="0">
                <a:latin typeface="Tahoma"/>
                <a:ea typeface="Tahoma"/>
                <a:cs typeface="Tahoma"/>
              </a:rPr>
              <a:t>مشاركتهم في تنفيذها</a:t>
            </a:r>
            <a:endParaRPr lang="ar-JO" sz="2200" dirty="0">
              <a:latin typeface="Tahoma"/>
              <a:ea typeface="Tahoma"/>
              <a:cs typeface="Tahoma"/>
            </a:endParaRPr>
          </a:p>
          <a:p>
            <a:pPr marL="342900" algn="r" rtl="1">
              <a:spcBef>
                <a:spcPts val="0"/>
              </a:spcBef>
              <a:buClr>
                <a:srgbClr val="FF0000"/>
              </a:buClr>
              <a:buSzPts val="2400"/>
              <a:buFont typeface="Wingdings" pitchFamily="2" charset="2"/>
              <a:buChar char="§"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342900" algn="r" rtl="1">
              <a:spcBef>
                <a:spcPts val="0"/>
              </a:spcBef>
              <a:buClr>
                <a:srgbClr val="FF0000"/>
              </a:buClr>
              <a:buSzPts val="2400"/>
              <a:buFont typeface="Wingdings" pitchFamily="2" charset="2"/>
              <a:buChar char="§"/>
            </a:pPr>
            <a:r>
              <a:rPr lang="ar-JO" sz="2200" dirty="0">
                <a:latin typeface="Tahoma"/>
                <a:ea typeface="Tahoma"/>
                <a:cs typeface="Tahoma"/>
                <a:sym typeface="Tahoma"/>
              </a:rPr>
              <a:t>الالتزام الخامس	</a:t>
            </a:r>
            <a:r>
              <a:rPr lang="ar-YE" sz="2200" dirty="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ar-JO" sz="2200" dirty="0">
                <a:latin typeface="Tahoma"/>
                <a:ea typeface="Tahoma"/>
                <a:cs typeface="Tahoma"/>
              </a:rPr>
              <a:t>تعزيز النزاهة على المستوى الوطني </a:t>
            </a:r>
            <a:endParaRPr lang="ar-JO" sz="2200" dirty="0" smtClean="0">
              <a:latin typeface="Tahoma"/>
              <a:ea typeface="Tahoma"/>
              <a:cs typeface="Tahoma"/>
            </a:endParaRPr>
          </a:p>
          <a:p>
            <a:pPr marL="342900" algn="r" rtl="1">
              <a:spcBef>
                <a:spcPts val="0"/>
              </a:spcBef>
              <a:buClr>
                <a:srgbClr val="FF0000"/>
              </a:buClr>
              <a:buSzPts val="2400"/>
              <a:buFont typeface="Wingdings" pitchFamily="2" charset="2"/>
              <a:buChar char="§"/>
            </a:pPr>
            <a:endParaRPr lang="ar-JO" sz="2200" dirty="0">
              <a:latin typeface="Tahoma"/>
              <a:ea typeface="Tahoma"/>
              <a:cs typeface="Tahoma"/>
            </a:endParaRPr>
          </a:p>
          <a:p>
            <a:pPr marL="342900" algn="r" rtl="1">
              <a:spcBef>
                <a:spcPts val="0"/>
              </a:spcBef>
              <a:buClr>
                <a:srgbClr val="FF0000"/>
              </a:buClr>
              <a:buSzPts val="2400"/>
              <a:buFont typeface="Wingdings" pitchFamily="2" charset="2"/>
              <a:buChar char="§"/>
            </a:pPr>
            <a:r>
              <a:rPr lang="ar-JO" sz="2200" dirty="0">
                <a:latin typeface="Tahoma"/>
                <a:ea typeface="Tahoma"/>
                <a:cs typeface="Tahoma"/>
                <a:sym typeface="Tahoma"/>
              </a:rPr>
              <a:t>الالتزام </a:t>
            </a:r>
            <a:r>
              <a:rPr lang="ar-JO" sz="2200" dirty="0" smtClean="0">
                <a:latin typeface="Tahoma"/>
                <a:ea typeface="Tahoma"/>
                <a:cs typeface="Tahoma"/>
                <a:sym typeface="Tahoma"/>
              </a:rPr>
              <a:t>السادس	: </a:t>
            </a:r>
            <a:r>
              <a:rPr lang="ar-JO" sz="2200" dirty="0">
                <a:latin typeface="Tahoma"/>
                <a:ea typeface="Tahoma"/>
                <a:cs typeface="Tahoma"/>
              </a:rPr>
              <a:t>إشراك المجتمعات المحلية/ أصحاب المصلحة خلال المراحل المختلفة للمشاريع </a:t>
            </a:r>
            <a:r>
              <a:rPr lang="ar-JO" sz="2200" dirty="0" smtClean="0">
                <a:latin typeface="Tahoma"/>
                <a:ea typeface="Tahoma"/>
                <a:cs typeface="Tahoma"/>
              </a:rPr>
              <a:t>			  الحكومية </a:t>
            </a:r>
            <a:r>
              <a:rPr lang="ar-JO" sz="2200" dirty="0">
                <a:latin typeface="Tahoma"/>
                <a:ea typeface="Tahoma"/>
                <a:cs typeface="Tahoma"/>
              </a:rPr>
              <a:t>الرأسمالية/ الاستثمارية لغايات دعم موائمة واستجابة هذه المشاريع </a:t>
            </a:r>
            <a:r>
              <a:rPr lang="ar-JO" sz="2200" dirty="0" smtClean="0">
                <a:latin typeface="Tahoma"/>
                <a:ea typeface="Tahoma"/>
                <a:cs typeface="Tahoma"/>
              </a:rPr>
              <a:t>			  لاحتياجات </a:t>
            </a:r>
            <a:r>
              <a:rPr lang="ar-JO" sz="2200" dirty="0">
                <a:latin typeface="Tahoma"/>
                <a:ea typeface="Tahoma"/>
                <a:cs typeface="Tahoma"/>
              </a:rPr>
              <a:t>المجتمعات وتحسين مستوى الخدمات العامة. </a:t>
            </a:r>
            <a:endParaRPr lang="en-US" sz="2200" dirty="0">
              <a:latin typeface="Tahoma"/>
              <a:ea typeface="Tahoma"/>
              <a:cs typeface="Tahoma"/>
            </a:endParaRPr>
          </a:p>
          <a:p>
            <a:pPr marL="342900" algn="r" rtl="1">
              <a:spcBef>
                <a:spcPts val="0"/>
              </a:spcBef>
              <a:buClr>
                <a:srgbClr val="FF0000"/>
              </a:buClr>
              <a:buSzPts val="2400"/>
              <a:buFont typeface="Wingdings" pitchFamily="2" charset="2"/>
              <a:buChar char="§"/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130" y="132799"/>
            <a:ext cx="2551663" cy="1345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828990" y="1761864"/>
            <a:ext cx="11026679" cy="618729"/>
          </a:xfrm>
          <a:prstGeom prst="rect">
            <a:avLst/>
          </a:prstGeom>
          <a:noFill/>
          <a:ln w="0">
            <a:noFill/>
            <a:prstDash val="sysDot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algn="r" rtl="1"/>
            <a:r>
              <a:rPr lang="ar-JO" sz="2400" b="1" dirty="0">
                <a:latin typeface="Tahoma"/>
                <a:ea typeface="Tahoma"/>
                <a:cs typeface="Tahoma"/>
                <a:sym typeface="Tahoma"/>
              </a:rPr>
              <a:t>الالتزام </a:t>
            </a:r>
            <a:r>
              <a:rPr lang="ar-JO" sz="2400" b="1" dirty="0" smtClean="0">
                <a:latin typeface="Tahoma"/>
                <a:ea typeface="Tahoma"/>
                <a:cs typeface="Tahoma"/>
                <a:sym typeface="Tahoma"/>
              </a:rPr>
              <a:t>الأول</a:t>
            </a:r>
            <a:r>
              <a:rPr lang="en-US" sz="2400" b="1" dirty="0" smtClean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ar-YE" sz="2400" b="1" dirty="0" smtClean="0"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2400" b="1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ar-JO" sz="2400" b="1" dirty="0" smtClean="0">
                <a:latin typeface="Tahoma"/>
                <a:ea typeface="Tahoma"/>
                <a:cs typeface="Tahoma"/>
              </a:rPr>
              <a:t>تعزيز </a:t>
            </a:r>
            <a:r>
              <a:rPr lang="ar-JO" sz="2400" b="1" dirty="0" err="1">
                <a:latin typeface="Tahoma"/>
                <a:ea typeface="Tahoma"/>
                <a:cs typeface="Tahoma"/>
              </a:rPr>
              <a:t>الحوكمة</a:t>
            </a:r>
            <a:r>
              <a:rPr lang="ar-JO" sz="2400" b="1" dirty="0">
                <a:latin typeface="Tahoma"/>
                <a:ea typeface="Tahoma"/>
                <a:cs typeface="Tahoma"/>
              </a:rPr>
              <a:t> لمؤسسات المجتمع المدني </a:t>
            </a:r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244938" y="2450111"/>
            <a:ext cx="11702100" cy="9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r>
              <a:rPr lang="ar-YE" sz="24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الجهات المسؤولة عن التنفيذ: </a:t>
            </a:r>
            <a:r>
              <a:rPr lang="ar-YE" sz="2400" dirty="0">
                <a:latin typeface="Tahoma"/>
                <a:ea typeface="Tahoma"/>
                <a:cs typeface="Tahoma"/>
              </a:rPr>
              <a:t>سجل </a:t>
            </a:r>
            <a:r>
              <a:rPr lang="ar-YE" sz="2400" dirty="0" smtClean="0">
                <a:latin typeface="Tahoma"/>
                <a:ea typeface="Tahoma"/>
                <a:cs typeface="Tahoma"/>
              </a:rPr>
              <a:t>الجمعيات</a:t>
            </a:r>
            <a:r>
              <a:rPr lang="ar-JO" sz="2400" dirty="0" smtClean="0">
                <a:latin typeface="Tahoma"/>
                <a:ea typeface="Tahoma"/>
                <a:cs typeface="Tahoma"/>
              </a:rPr>
              <a:t> و</a:t>
            </a:r>
            <a:r>
              <a:rPr lang="ar-YE" sz="2400" dirty="0" smtClean="0">
                <a:latin typeface="Tahoma"/>
                <a:ea typeface="Tahoma"/>
                <a:cs typeface="Tahoma"/>
              </a:rPr>
              <a:t>دائرة </a:t>
            </a:r>
            <a:r>
              <a:rPr lang="ar-YE" sz="2400" dirty="0">
                <a:latin typeface="Tahoma"/>
                <a:ea typeface="Tahoma"/>
                <a:cs typeface="Tahoma"/>
              </a:rPr>
              <a:t>مراقبة الشركات </a:t>
            </a:r>
            <a:endParaRPr lang="en-US" sz="2400" dirty="0">
              <a:latin typeface="Tahoma"/>
              <a:ea typeface="Tahoma"/>
              <a:cs typeface="Tahoma"/>
            </a:endParaRPr>
          </a:p>
          <a:p>
            <a:pPr marL="342900" algn="r" rtl="1">
              <a:spcBef>
                <a:spcPts val="0"/>
              </a:spcBef>
              <a:buClr>
                <a:srgbClr val="FF0000"/>
              </a:buClr>
              <a:buSzPts val="2400"/>
              <a:buFont typeface="Wingdings" pitchFamily="2" charset="2"/>
              <a:buChar char="§"/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130" y="132799"/>
            <a:ext cx="2551663" cy="134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24758" y="3752192"/>
            <a:ext cx="10830911" cy="2597827"/>
          </a:xfrm>
          <a:prstGeom prst="rect">
            <a:avLst/>
          </a:prstGeom>
          <a:solidFill>
            <a:srgbClr val="9ABCE6"/>
          </a:solidFill>
          <a:ln w="31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YE" sz="2800" dirty="0"/>
              <a:t>يسعى </a:t>
            </a:r>
            <a:r>
              <a:rPr lang="ar-JO" sz="2800" dirty="0" smtClean="0"/>
              <a:t>هذا </a:t>
            </a:r>
            <a:r>
              <a:rPr lang="ar-YE" sz="2800" dirty="0" smtClean="0"/>
              <a:t>الالتزام </a:t>
            </a:r>
            <a:r>
              <a:rPr lang="ar-YE" sz="2800" dirty="0"/>
              <a:t>إلى تعزيز إجراءات </a:t>
            </a:r>
            <a:r>
              <a:rPr lang="ar-YE" sz="2800" dirty="0" err="1"/>
              <a:t>الحوكمة</a:t>
            </a:r>
            <a:r>
              <a:rPr lang="ar-YE" sz="2800" dirty="0"/>
              <a:t> داخل مؤسسات المجتمع المدني </a:t>
            </a:r>
            <a:r>
              <a:rPr lang="ar-YE" sz="2800" dirty="0" smtClean="0"/>
              <a:t>وفق </a:t>
            </a:r>
            <a:r>
              <a:rPr lang="ar-YE" sz="2800" dirty="0"/>
              <a:t>الممارسات الفضلى  بالاستناد الى دليل </a:t>
            </a:r>
            <a:r>
              <a:rPr lang="ar-YE" sz="2800" dirty="0" err="1"/>
              <a:t>الحوكمة</a:t>
            </a:r>
            <a:r>
              <a:rPr lang="ar-YE" sz="2800" dirty="0"/>
              <a:t> الإرشادي </a:t>
            </a:r>
            <a:r>
              <a:rPr lang="ar-YE" sz="2800" dirty="0" smtClean="0"/>
              <a:t>خلال </a:t>
            </a:r>
            <a:r>
              <a:rPr lang="ar-YE" sz="2800" dirty="0"/>
              <a:t>الخطة الوطنية </a:t>
            </a:r>
            <a:r>
              <a:rPr lang="ar-YE" sz="2800" dirty="0" smtClean="0"/>
              <a:t>الرابعة، </a:t>
            </a:r>
            <a:r>
              <a:rPr lang="ar-YE" sz="2800" dirty="0"/>
              <a:t>مما سينعكس إيجابا على تحسين وتطوير عمل تلك المؤسسات وحمايتها من المخاطر</a:t>
            </a:r>
            <a:r>
              <a:rPr lang="ar-JO" sz="2800" dirty="0"/>
              <a:t> </a:t>
            </a:r>
            <a:r>
              <a:rPr lang="ar-JO" sz="2800" dirty="0" smtClean="0"/>
              <a:t>من </a:t>
            </a:r>
            <a:r>
              <a:rPr lang="ar-JO" sz="2800" dirty="0"/>
              <a:t>اجل </a:t>
            </a:r>
            <a:r>
              <a:rPr lang="ar-YE" sz="2800" dirty="0" smtClean="0"/>
              <a:t>تحسين </a:t>
            </a:r>
            <a:r>
              <a:rPr lang="ar-JO" sz="2800" dirty="0"/>
              <a:t>فاعلية و</a:t>
            </a:r>
            <a:r>
              <a:rPr lang="ar-YE" sz="2800" dirty="0"/>
              <a:t>كفاءة عمل هذا </a:t>
            </a:r>
            <a:r>
              <a:rPr lang="ar-YE" sz="2800" dirty="0" smtClean="0"/>
              <a:t>القطاع</a:t>
            </a:r>
            <a:r>
              <a:rPr lang="ar-JO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8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153569" y="1336195"/>
            <a:ext cx="11702100" cy="74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r>
              <a:rPr lang="ar-JO" sz="24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نشاطات محاور الالتزام :</a:t>
            </a:r>
            <a:endParaRPr sz="24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130" y="132799"/>
            <a:ext cx="2551663" cy="134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1" y="2097202"/>
            <a:ext cx="11398468" cy="369440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45720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YE" sz="3200" dirty="0"/>
              <a:t>تطوير سياسة وإجراءات </a:t>
            </a:r>
            <a:r>
              <a:rPr lang="ar-JO" sz="3200" dirty="0" smtClean="0"/>
              <a:t>المبنية </a:t>
            </a:r>
            <a:r>
              <a:rPr lang="ar-YE" sz="3200" dirty="0" smtClean="0"/>
              <a:t>على </a:t>
            </a:r>
            <a:r>
              <a:rPr lang="ar-YE" sz="3200" dirty="0"/>
              <a:t>المخاطر في </a:t>
            </a:r>
            <a:r>
              <a:rPr lang="ar-JO" sz="3200" dirty="0" smtClean="0"/>
              <a:t>عمليات </a:t>
            </a:r>
            <a:r>
              <a:rPr lang="ar-YE" sz="3200" dirty="0" smtClean="0"/>
              <a:t>الاشراف والمتابعة</a:t>
            </a:r>
            <a:r>
              <a:rPr lang="ar-JO" sz="3200" dirty="0" smtClean="0"/>
              <a:t>.</a:t>
            </a:r>
          </a:p>
          <a:p>
            <a:pPr marL="45720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YE" sz="3200" dirty="0"/>
              <a:t>تنفيذ مجموعة من التدريبات والجلسات التوعوية </a:t>
            </a:r>
            <a:r>
              <a:rPr lang="ar-YE" sz="3200" dirty="0" smtClean="0"/>
              <a:t>حول </a:t>
            </a:r>
            <a:r>
              <a:rPr lang="ar-YE" sz="3200" dirty="0"/>
              <a:t>هذه </a:t>
            </a:r>
            <a:r>
              <a:rPr lang="ar-YE" sz="3200" dirty="0" smtClean="0"/>
              <a:t>السياسة</a:t>
            </a:r>
            <a:r>
              <a:rPr lang="ar-JO" sz="3200" dirty="0" smtClean="0"/>
              <a:t> خصوصاُ </a:t>
            </a:r>
            <a:r>
              <a:rPr lang="ar-YE" sz="3200" dirty="0" smtClean="0"/>
              <a:t>خطر </a:t>
            </a:r>
            <a:r>
              <a:rPr lang="ar-YE" sz="3200" dirty="0"/>
              <a:t>غسل الأموال وتمويل الارهاب وآليات الحماية القانونية</a:t>
            </a:r>
            <a:r>
              <a:rPr lang="ar-JO" sz="3200" dirty="0" smtClean="0"/>
              <a:t>.</a:t>
            </a:r>
          </a:p>
          <a:p>
            <a:pPr marL="45720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YE" sz="3200" dirty="0" smtClean="0"/>
              <a:t>تطوير </a:t>
            </a:r>
            <a:r>
              <a:rPr lang="ar-YE" sz="3200" dirty="0"/>
              <a:t>مواد </a:t>
            </a:r>
            <a:r>
              <a:rPr lang="ar-YE" sz="3200" dirty="0" smtClean="0"/>
              <a:t>إعلامية</a:t>
            </a:r>
            <a:r>
              <a:rPr lang="ar-JO" sz="3200" dirty="0" smtClean="0"/>
              <a:t>.</a:t>
            </a:r>
          </a:p>
          <a:p>
            <a:pPr marL="45720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JO" sz="3200" dirty="0"/>
              <a:t>اصدار تقارير </a:t>
            </a:r>
            <a:r>
              <a:rPr lang="ar-JO" sz="3200" dirty="0" smtClean="0"/>
              <a:t>سنوية حول المخاطر.</a:t>
            </a:r>
          </a:p>
        </p:txBody>
      </p:sp>
    </p:spTree>
    <p:extLst>
      <p:ext uri="{BB962C8B-B14F-4D97-AF65-F5344CB8AC3E}">
        <p14:creationId xmlns:p14="http://schemas.microsoft.com/office/powerpoint/2010/main" val="21451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828990" y="1761864"/>
            <a:ext cx="11026679" cy="618729"/>
          </a:xfrm>
          <a:prstGeom prst="rect">
            <a:avLst/>
          </a:prstGeom>
          <a:noFill/>
          <a:ln w="0">
            <a:noFill/>
            <a:prstDash val="sysDot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342900" algn="r" rtl="1">
              <a:lnSpc>
                <a:spcPct val="150000"/>
              </a:lnSpc>
            </a:pPr>
            <a:r>
              <a:rPr lang="ar-JO" sz="2400" b="1" dirty="0" smtClean="0">
                <a:latin typeface="Tahoma"/>
                <a:ea typeface="Tahoma"/>
                <a:cs typeface="Tahoma"/>
                <a:sym typeface="Tahoma"/>
              </a:rPr>
              <a:t>الالتزام الثاني</a:t>
            </a:r>
            <a:r>
              <a:rPr lang="en-US" sz="2400" b="1" dirty="0" smtClean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ar-YE" sz="2400" b="1" dirty="0" smtClean="0"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2400" b="1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ar-JO" sz="2400" b="1" dirty="0">
                <a:latin typeface="Tahoma"/>
                <a:ea typeface="Tahoma"/>
                <a:cs typeface="Tahoma"/>
              </a:rPr>
              <a:t>تطوير وتفعيل سياسة دمج النوع الاجتماعي في </a:t>
            </a:r>
            <a:r>
              <a:rPr lang="ar-JO" sz="2400" b="1" dirty="0" smtClean="0">
                <a:latin typeface="Tahoma"/>
                <a:ea typeface="Tahoma"/>
                <a:cs typeface="Tahoma"/>
              </a:rPr>
              <a:t>القطاع (قيد 			العمل) </a:t>
            </a:r>
            <a:endParaRPr lang="ar-JO" sz="2400" b="1" dirty="0">
              <a:latin typeface="Tahoma"/>
              <a:ea typeface="Tahoma"/>
              <a:cs typeface="Tahoma"/>
            </a:endParaRPr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244938" y="2450111"/>
            <a:ext cx="11702100" cy="9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r>
              <a:rPr lang="ar-YE" sz="22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الجهات المسؤولة عن التنفيذ: </a:t>
            </a:r>
            <a:r>
              <a:rPr lang="ar-JO" sz="2200" dirty="0" smtClean="0">
                <a:latin typeface="Tahoma"/>
                <a:ea typeface="Tahoma"/>
                <a:cs typeface="Tahoma"/>
              </a:rPr>
              <a:t>اللجنة </a:t>
            </a:r>
            <a:r>
              <a:rPr lang="ar-JO" sz="2200" dirty="0">
                <a:latin typeface="Tahoma"/>
                <a:ea typeface="Tahoma"/>
                <a:cs typeface="Tahoma"/>
              </a:rPr>
              <a:t>الوزارية لتمكين </a:t>
            </a:r>
            <a:r>
              <a:rPr lang="ar-JO" sz="2200" dirty="0" smtClean="0">
                <a:latin typeface="Tahoma"/>
                <a:ea typeface="Tahoma"/>
                <a:cs typeface="Tahoma"/>
              </a:rPr>
              <a:t>المرأة/ </a:t>
            </a:r>
            <a:r>
              <a:rPr lang="ar-JO" sz="2200" dirty="0">
                <a:latin typeface="Tahoma"/>
                <a:ea typeface="Tahoma"/>
                <a:cs typeface="Tahoma"/>
              </a:rPr>
              <a:t>اللجنة الوطنية الأردنية لشؤون المرأة</a:t>
            </a:r>
            <a:endParaRPr sz="22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130" y="132799"/>
            <a:ext cx="2551663" cy="134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72510" y="3752192"/>
            <a:ext cx="11083159" cy="2677656"/>
          </a:xfrm>
          <a:prstGeom prst="rect">
            <a:avLst/>
          </a:prstGeom>
          <a:solidFill>
            <a:srgbClr val="9ABCE6"/>
          </a:solidFill>
          <a:ln w="31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 rtl="1" fontAlgn="ctr">
              <a:lnSpc>
                <a:spcPct val="150000"/>
              </a:lnSpc>
            </a:pPr>
            <a:r>
              <a:rPr lang="ar-YE" sz="2800" dirty="0" smtClean="0"/>
              <a:t>يسعى </a:t>
            </a:r>
            <a:r>
              <a:rPr lang="ar-YE" sz="2800" dirty="0"/>
              <a:t>الالتزام إلى مأسسة سياسات إدماج النوع الاجتماعي في القطاع العام </a:t>
            </a:r>
            <a:r>
              <a:rPr lang="ar-JO" sz="2800" dirty="0"/>
              <a:t>بحيث ترصد تلك السياسات</a:t>
            </a:r>
            <a:r>
              <a:rPr lang="ar-YE" sz="2800" dirty="0"/>
              <a:t> الاحتياجات </a:t>
            </a:r>
            <a:r>
              <a:rPr lang="ar-YE" sz="2800" dirty="0" smtClean="0"/>
              <a:t>المختلفة لكل من المرأة والرجل والاثار </a:t>
            </a:r>
            <a:r>
              <a:rPr lang="ar-YE" sz="2800" dirty="0"/>
              <a:t>المترتبة على كل منهما </a:t>
            </a:r>
            <a:r>
              <a:rPr lang="ar-YE" sz="2800" dirty="0" smtClean="0"/>
              <a:t>بحيث </a:t>
            </a:r>
            <a:r>
              <a:rPr lang="ar-YE" sz="2800" dirty="0"/>
              <a:t>تصبح المرأة عنصرا اساسيا في عمليات تصميم السياسات والبرامج </a:t>
            </a:r>
            <a:r>
              <a:rPr lang="ar-JO" sz="2800" dirty="0" smtClean="0"/>
              <a:t>والاستراتيجيات </a:t>
            </a:r>
            <a:r>
              <a:rPr lang="ar-YE" sz="2800" dirty="0" smtClean="0"/>
              <a:t>وتنفيذها </a:t>
            </a:r>
            <a:r>
              <a:rPr lang="ar-YE" sz="2800" dirty="0"/>
              <a:t>ومتابعتها </a:t>
            </a:r>
            <a:r>
              <a:rPr lang="ar-JO" sz="2800" dirty="0" smtClean="0"/>
              <a:t>وتقييمها </a:t>
            </a:r>
            <a:r>
              <a:rPr lang="ar-YE" sz="2800" dirty="0" smtClean="0"/>
              <a:t>و</a:t>
            </a:r>
            <a:r>
              <a:rPr lang="ar-JO" sz="2800" dirty="0" smtClean="0"/>
              <a:t>ت</a:t>
            </a:r>
            <a:r>
              <a:rPr lang="ar-YE" sz="2800" dirty="0" smtClean="0"/>
              <a:t>تمتع </a:t>
            </a:r>
            <a:r>
              <a:rPr lang="ar-YE" sz="2800" dirty="0"/>
              <a:t>بتكافؤ </a:t>
            </a:r>
            <a:r>
              <a:rPr lang="ar-YE" sz="2800" dirty="0" smtClean="0"/>
              <a:t>الفرص.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49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153569" y="1336195"/>
            <a:ext cx="11702100" cy="74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r>
              <a:rPr lang="ar-JO" sz="24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نشاطات محاور الالتزام :</a:t>
            </a:r>
            <a:endParaRPr sz="24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130" y="132799"/>
            <a:ext cx="2551663" cy="134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1" y="2097202"/>
            <a:ext cx="11398468" cy="2862322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457200" lvl="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EG" sz="2400" dirty="0"/>
              <a:t>ت</a:t>
            </a:r>
            <a:r>
              <a:rPr lang="ar-JO" sz="2400" dirty="0" smtClean="0"/>
              <a:t>طوير </a:t>
            </a:r>
            <a:r>
              <a:rPr lang="ar-JO" sz="2400" dirty="0" smtClean="0"/>
              <a:t>وتنفيذ سياسة </a:t>
            </a:r>
            <a:r>
              <a:rPr lang="ar-JO" sz="2400" dirty="0"/>
              <a:t>دمج النوع الاجتماعي في مجموعة من الوزارات والدوائر </a:t>
            </a:r>
            <a:r>
              <a:rPr lang="ar-JO" sz="2400" dirty="0" smtClean="0"/>
              <a:t>الحكومية</a:t>
            </a:r>
            <a:endParaRPr lang="en-GB" sz="2400" dirty="0"/>
          </a:p>
          <a:p>
            <a:pPr marL="457200" lvl="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JO" sz="2400" dirty="0" smtClean="0"/>
              <a:t>رفع </a:t>
            </a:r>
            <a:r>
              <a:rPr lang="ar-JO" sz="2400" dirty="0"/>
              <a:t>الوعي حول سياسة دمج النوع الاجتماعي </a:t>
            </a:r>
            <a:r>
              <a:rPr lang="ar-JO" sz="2400" dirty="0" smtClean="0"/>
              <a:t>من </a:t>
            </a:r>
            <a:r>
              <a:rPr lang="ar-JO" sz="2400" dirty="0"/>
              <a:t>خلال تدريبات وجلسات توعية ومواد إعلامية</a:t>
            </a:r>
            <a:r>
              <a:rPr lang="ar-JO" sz="2400" dirty="0" smtClean="0"/>
              <a:t>.</a:t>
            </a:r>
          </a:p>
          <a:p>
            <a:pPr marL="45720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JO" sz="2400" dirty="0"/>
              <a:t>تطوير </a:t>
            </a:r>
            <a:r>
              <a:rPr lang="ar-JO" sz="2400" dirty="0"/>
              <a:t>منظومة الامتثال لسياسة دمج النوع </a:t>
            </a:r>
            <a:r>
              <a:rPr lang="ar-JO" sz="2400" dirty="0"/>
              <a:t>الاجتماعي واعتبارها </a:t>
            </a:r>
            <a:r>
              <a:rPr lang="ar-JO" sz="2400" dirty="0"/>
              <a:t>أحد مؤشرات التقييم المؤسسي لجائزة الملك عبد الله الثاني لتميز الأداء الحكومي والشفافية.</a:t>
            </a:r>
            <a:endParaRPr lang="en-US" sz="2400" dirty="0"/>
          </a:p>
          <a:p>
            <a:pPr marL="45720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JO" sz="2400" dirty="0"/>
              <a:t>نشر </a:t>
            </a:r>
            <a:r>
              <a:rPr lang="ar-JO" sz="2400" dirty="0"/>
              <a:t>تقارير سنوية حول مستوى الامتثال </a:t>
            </a:r>
            <a:r>
              <a:rPr lang="ar-JO" sz="2400" dirty="0" smtClean="0"/>
              <a:t>للسياسة.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806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541867" y="1658708"/>
            <a:ext cx="11405172" cy="905136"/>
          </a:xfrm>
          <a:prstGeom prst="rect">
            <a:avLst/>
          </a:prstGeom>
          <a:noFill/>
          <a:ln w="0">
            <a:noFill/>
            <a:prstDash val="sysDot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342900" algn="r" rtl="1">
              <a:lnSpc>
                <a:spcPct val="150000"/>
              </a:lnSpc>
            </a:pPr>
            <a:r>
              <a:rPr lang="ar-JO" sz="2400" b="1" dirty="0" smtClean="0">
                <a:latin typeface="Tahoma"/>
                <a:ea typeface="Tahoma"/>
                <a:cs typeface="Tahoma"/>
                <a:sym typeface="Tahoma"/>
              </a:rPr>
              <a:t>الالتزام الثا</a:t>
            </a:r>
            <a:r>
              <a:rPr lang="ar-EG" sz="2400" b="1" dirty="0" smtClean="0">
                <a:latin typeface="Tahoma"/>
                <a:ea typeface="Tahoma"/>
                <a:cs typeface="Tahoma"/>
                <a:sym typeface="Tahoma"/>
              </a:rPr>
              <a:t>لث</a:t>
            </a:r>
            <a:r>
              <a:rPr lang="en-US" sz="2400" b="1" dirty="0" smtClean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ar-YE" sz="2400" b="1" dirty="0" smtClean="0"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2400" b="1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ar-YE" sz="2400" b="1" dirty="0" smtClean="0">
                <a:latin typeface="Tahoma"/>
                <a:ea typeface="Tahoma"/>
                <a:cs typeface="Tahoma"/>
              </a:rPr>
              <a:t>تعزيز </a:t>
            </a:r>
            <a:r>
              <a:rPr lang="ar-YE" sz="2400" b="1" dirty="0">
                <a:latin typeface="Tahoma"/>
                <a:ea typeface="Tahoma"/>
                <a:cs typeface="Tahoma"/>
              </a:rPr>
              <a:t>المشاركة المجتمعية في عملية صنع القرار من خلال </a:t>
            </a:r>
            <a:r>
              <a:rPr lang="ar-JO" sz="2400" b="1" dirty="0" smtClean="0">
                <a:latin typeface="Tahoma"/>
                <a:ea typeface="Tahoma"/>
                <a:cs typeface="Tahoma"/>
              </a:rPr>
              <a:t>				</a:t>
            </a:r>
            <a:r>
              <a:rPr lang="ar-YE" sz="2400" b="1" dirty="0" smtClean="0">
                <a:latin typeface="Tahoma"/>
                <a:ea typeface="Tahoma"/>
                <a:cs typeface="Tahoma"/>
              </a:rPr>
              <a:t>الوسائل الإلكترونية</a:t>
            </a:r>
            <a:endParaRPr lang="ar-JO" sz="2400" b="1" dirty="0">
              <a:latin typeface="Tahoma"/>
              <a:ea typeface="Tahoma"/>
              <a:cs typeface="Tahoma"/>
            </a:endParaRPr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91264" y="2607733"/>
            <a:ext cx="11947038" cy="144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114300" indent="0" algn="r" rtl="1" fontAlgn="ctr">
              <a:lnSpc>
                <a:spcPct val="170000"/>
              </a:lnSpc>
              <a:buNone/>
            </a:pPr>
            <a:r>
              <a:rPr lang="ar-YE" sz="40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الجهات المسؤولة عن التنفيذ: </a:t>
            </a:r>
            <a:r>
              <a:rPr lang="ar-EG" sz="40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ر</a:t>
            </a:r>
            <a:r>
              <a:rPr lang="ar-YE" sz="40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ئاسة الوزراء / إدارة تطوير الأداء المؤسسي والسياسات – </a:t>
            </a:r>
            <a:endParaRPr lang="ar-JO" sz="40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  <a:p>
            <a:pPr marL="114300" indent="0" algn="r" rtl="1" fontAlgn="ctr">
              <a:lnSpc>
                <a:spcPct val="170000"/>
              </a:lnSpc>
              <a:buNone/>
            </a:pPr>
            <a:r>
              <a:rPr lang="ar-JO" sz="4000" dirty="0" smtClean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				و</a:t>
            </a:r>
            <a:r>
              <a:rPr lang="ar-YE" sz="4000" dirty="0" smtClean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ديوان </a:t>
            </a:r>
            <a:r>
              <a:rPr lang="ar-YE" sz="40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التشريع </a:t>
            </a:r>
            <a:r>
              <a:rPr lang="ar-YE" sz="4000" dirty="0" smtClean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والرأي </a:t>
            </a:r>
            <a:r>
              <a:rPr lang="ar-JO" sz="4000" dirty="0" smtClean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و</a:t>
            </a:r>
            <a:r>
              <a:rPr lang="ar-YE" sz="4000" dirty="0" smtClean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وزارة </a:t>
            </a:r>
            <a:r>
              <a:rPr lang="ar-YE" sz="40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الاقتصاد الرقمي والريادة </a:t>
            </a:r>
            <a:endParaRPr lang="en-GB" sz="40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5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130" y="132799"/>
            <a:ext cx="2551663" cy="134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7381" y="4440814"/>
            <a:ext cx="11083159" cy="1200329"/>
          </a:xfrm>
          <a:prstGeom prst="rect">
            <a:avLst/>
          </a:prstGeom>
          <a:solidFill>
            <a:srgbClr val="9ABCE6"/>
          </a:solidFill>
          <a:ln w="31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 rtl="1" fontAlgn="ctr">
              <a:lnSpc>
                <a:spcPct val="150000"/>
              </a:lnSpc>
            </a:pPr>
            <a:r>
              <a:rPr lang="ar-JO" sz="2400" dirty="0" smtClean="0"/>
              <a:t>يسعى </a:t>
            </a:r>
            <a:r>
              <a:rPr lang="ar-JO" sz="2400" dirty="0"/>
              <a:t>هذا الالتزام إلى رفع مستوى المشاركة المجتمعية في عملية صنع القرار من خلال تفعيل التشاور الالكتروني  </a:t>
            </a:r>
            <a:r>
              <a:rPr lang="ar-JO" sz="2400" dirty="0" smtClean="0"/>
              <a:t>و</a:t>
            </a:r>
            <a:r>
              <a:rPr lang="ar-YE" sz="2400" dirty="0" smtClean="0"/>
              <a:t>تطوير </a:t>
            </a:r>
            <a:r>
              <a:rPr lang="ar-YE" sz="2400" dirty="0"/>
              <a:t>بوابة وطنية </a:t>
            </a:r>
            <a:r>
              <a:rPr lang="ar-YE" sz="2400" dirty="0" smtClean="0"/>
              <a:t>موحده </a:t>
            </a:r>
            <a:r>
              <a:rPr lang="ar-JO" sz="2400" dirty="0" smtClean="0"/>
              <a:t>و</a:t>
            </a:r>
            <a:r>
              <a:rPr lang="ar-YE" sz="2400" dirty="0"/>
              <a:t>تأطير الجانب القانوني </a:t>
            </a:r>
            <a:r>
              <a:rPr lang="ar-JO" sz="2400" dirty="0" smtClean="0"/>
              <a:t> لها لتنظيم </a:t>
            </a:r>
            <a:r>
              <a:rPr lang="ar-YE" sz="2400" dirty="0" smtClean="0"/>
              <a:t>تلك المشاركة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46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153569" y="1336195"/>
            <a:ext cx="11702100" cy="74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r>
              <a:rPr lang="ar-JO" sz="2400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نشاطات محاور الالتزام :</a:t>
            </a:r>
            <a:endParaRPr sz="24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130" y="132799"/>
            <a:ext cx="2551663" cy="134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1" y="2097202"/>
            <a:ext cx="11398468" cy="3970318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457200" lvl="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YE" sz="2400" dirty="0" smtClean="0"/>
              <a:t>إعداد </a:t>
            </a:r>
            <a:r>
              <a:rPr lang="ar-YE" sz="2400" dirty="0"/>
              <a:t>تصور شامل عن بوابة المشاركة الالكترونية </a:t>
            </a:r>
            <a:r>
              <a:rPr lang="ar-JO" sz="2400" dirty="0" smtClean="0"/>
              <a:t>يتضمن </a:t>
            </a:r>
            <a:r>
              <a:rPr lang="ar-YE" sz="2400" dirty="0" smtClean="0"/>
              <a:t>الربط </a:t>
            </a:r>
            <a:r>
              <a:rPr lang="ar-YE" sz="2400" dirty="0"/>
              <a:t>مع المنصات الحالية مثل (منصة بخدمتكم ، ورضاك يهمنا، وقيم تجربتك) </a:t>
            </a:r>
            <a:endParaRPr lang="ar-EG" sz="2400" dirty="0" smtClean="0"/>
          </a:p>
          <a:p>
            <a:pPr marL="457200" lvl="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YE" sz="2400" dirty="0" smtClean="0"/>
              <a:t>تطوير </a:t>
            </a:r>
            <a:r>
              <a:rPr lang="ar-YE" sz="2400" dirty="0"/>
              <a:t>بوابة تفاعلية للمشاركة الالكترونية </a:t>
            </a:r>
            <a:endParaRPr lang="ar-JO" sz="2400" dirty="0" smtClean="0"/>
          </a:p>
          <a:p>
            <a:pPr marL="457200" lvl="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EG" sz="2400" dirty="0" smtClean="0"/>
              <a:t>إ</a:t>
            </a:r>
            <a:r>
              <a:rPr lang="ar-YE" sz="2400" dirty="0" smtClean="0"/>
              <a:t>عداد التعليمات </a:t>
            </a:r>
            <a:r>
              <a:rPr lang="ar-YE" sz="2400" dirty="0"/>
              <a:t>والأدلة الارشادية </a:t>
            </a:r>
            <a:r>
              <a:rPr lang="ar-YE" sz="2400" dirty="0" smtClean="0"/>
              <a:t>لتنفيذ </a:t>
            </a:r>
            <a:r>
              <a:rPr lang="ar-YE" sz="2400" dirty="0"/>
              <a:t>سياسة المشاركة </a:t>
            </a:r>
            <a:r>
              <a:rPr lang="ar-YE" sz="2400" dirty="0" smtClean="0"/>
              <a:t>الالكترونية</a:t>
            </a:r>
            <a:endParaRPr lang="ar-EG" sz="2400" dirty="0" smtClean="0"/>
          </a:p>
          <a:p>
            <a:pPr marL="457200" lvl="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EG" sz="2400" dirty="0" smtClean="0"/>
              <a:t>ب</a:t>
            </a:r>
            <a:r>
              <a:rPr lang="ar-YE" sz="2400" dirty="0" smtClean="0"/>
              <a:t>ناء </a:t>
            </a:r>
            <a:r>
              <a:rPr lang="ar-YE" sz="2400" dirty="0"/>
              <a:t>قدرات موظفي القطاع العام </a:t>
            </a:r>
            <a:endParaRPr lang="ar-JO" sz="2400" dirty="0" smtClean="0"/>
          </a:p>
          <a:p>
            <a:pPr marL="457200" lvl="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EG" sz="2400" dirty="0" smtClean="0"/>
              <a:t>عقد ورش عمل توعوية </a:t>
            </a:r>
            <a:r>
              <a:rPr lang="ar-YE" sz="2400" dirty="0" smtClean="0"/>
              <a:t>للمستفيدين</a:t>
            </a:r>
            <a:endParaRPr lang="ar-EG" sz="2400" dirty="0" smtClean="0"/>
          </a:p>
          <a:p>
            <a:pPr marL="457200" lvl="0" indent="-457200" algn="just" rtl="1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ar-JO" sz="2400" dirty="0"/>
              <a:t>إعداد إطار تشريعي ينظم ممارسة المشاركة </a:t>
            </a:r>
            <a:r>
              <a:rPr lang="ar-JO" sz="2400" dirty="0" smtClean="0"/>
              <a:t>الالكترونية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816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647381" y="1658708"/>
            <a:ext cx="11299657" cy="905136"/>
          </a:xfrm>
          <a:prstGeom prst="rect">
            <a:avLst/>
          </a:prstGeom>
          <a:noFill/>
          <a:ln w="0">
            <a:noFill/>
            <a:prstDash val="sysDot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342900" algn="r" rtl="1">
              <a:lnSpc>
                <a:spcPct val="150000"/>
              </a:lnSpc>
            </a:pPr>
            <a:r>
              <a:rPr lang="ar-JO" sz="2400" b="1" dirty="0" smtClean="0">
                <a:latin typeface="Tahoma"/>
                <a:ea typeface="Tahoma"/>
                <a:cs typeface="Tahoma"/>
                <a:sym typeface="Tahoma"/>
              </a:rPr>
              <a:t>الالتزام </a:t>
            </a:r>
            <a:r>
              <a:rPr lang="ar-EG" sz="2400" b="1" dirty="0" smtClean="0">
                <a:latin typeface="Tahoma"/>
                <a:ea typeface="Tahoma"/>
                <a:cs typeface="Tahoma"/>
                <a:sym typeface="Tahoma"/>
              </a:rPr>
              <a:t>الرابع</a:t>
            </a:r>
            <a:r>
              <a:rPr lang="en-US" sz="2400" b="1" dirty="0" smtClean="0">
                <a:latin typeface="Tahoma"/>
                <a:ea typeface="Tahoma"/>
                <a:cs typeface="Tahoma"/>
                <a:sym typeface="Tahoma"/>
              </a:rPr>
              <a:t>	</a:t>
            </a:r>
            <a:r>
              <a:rPr lang="ar-YE" sz="2400" b="1" dirty="0" smtClean="0"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2400" b="1" dirty="0" smtClean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ar-YE" sz="2400" b="1" dirty="0" smtClean="0">
                <a:latin typeface="Tahoma"/>
                <a:ea typeface="Tahoma"/>
                <a:cs typeface="Tahoma"/>
              </a:rPr>
              <a:t>تعزيز </a:t>
            </a:r>
            <a:r>
              <a:rPr lang="ar-YE" sz="2400" b="1" dirty="0">
                <a:latin typeface="Tahoma"/>
                <a:ea typeface="Tahoma"/>
                <a:cs typeface="Tahoma"/>
              </a:rPr>
              <a:t>دور الشباب في عملية بناء وإعداد الخطط والاستراتيجيات </a:t>
            </a:r>
            <a:r>
              <a:rPr lang="ar-JO" sz="2400" b="1" dirty="0" smtClean="0">
                <a:latin typeface="Tahoma"/>
                <a:ea typeface="Tahoma"/>
                <a:cs typeface="Tahoma"/>
              </a:rPr>
              <a:t>			</a:t>
            </a:r>
            <a:r>
              <a:rPr lang="ar-YE" sz="2400" b="1" dirty="0" smtClean="0">
                <a:latin typeface="Tahoma"/>
                <a:ea typeface="Tahoma"/>
                <a:cs typeface="Tahoma"/>
              </a:rPr>
              <a:t>الحكومية</a:t>
            </a:r>
            <a:r>
              <a:rPr lang="ar-EG" sz="2400" b="1" dirty="0" smtClean="0">
                <a:latin typeface="Tahoma"/>
                <a:ea typeface="Tahoma"/>
                <a:cs typeface="Tahoma"/>
              </a:rPr>
              <a:t> </a:t>
            </a:r>
            <a:r>
              <a:rPr lang="ar-YE" sz="2400" b="1" dirty="0" smtClean="0">
                <a:latin typeface="Tahoma"/>
                <a:ea typeface="Tahoma"/>
                <a:cs typeface="Tahoma"/>
              </a:rPr>
              <a:t>المرتبطة </a:t>
            </a:r>
            <a:r>
              <a:rPr lang="ar-YE" sz="2400" b="1" dirty="0">
                <a:latin typeface="Tahoma"/>
                <a:ea typeface="Tahoma"/>
                <a:cs typeface="Tahoma"/>
              </a:rPr>
              <a:t>بالشباب وتعزيز مشاركتهم في تنفيذها.</a:t>
            </a:r>
            <a:endParaRPr lang="ar-JO" sz="2400" b="1" dirty="0">
              <a:latin typeface="Tahoma"/>
              <a:ea typeface="Tahoma"/>
              <a:cs typeface="Tahoma"/>
            </a:endParaRPr>
          </a:p>
        </p:txBody>
      </p:sp>
      <p:sp>
        <p:nvSpPr>
          <p:cNvPr id="101" name="Google Shape;101;p5"/>
          <p:cNvSpPr txBox="1">
            <a:spLocks noGrp="1"/>
          </p:cNvSpPr>
          <p:nvPr>
            <p:ph type="body" idx="1"/>
          </p:nvPr>
        </p:nvSpPr>
        <p:spPr>
          <a:xfrm>
            <a:off x="0" y="2563844"/>
            <a:ext cx="11947038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buClr>
                <a:srgbClr val="FF0000"/>
              </a:buClr>
              <a:buSzPts val="240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114300" indent="0" algn="r" rtl="1" fontAlgn="ctr">
              <a:lnSpc>
                <a:spcPct val="170000"/>
              </a:lnSpc>
              <a:buNone/>
            </a:pPr>
            <a:r>
              <a:rPr lang="ar-YE" sz="22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الجهات المسؤولة عن التنفيذ: </a:t>
            </a:r>
            <a:r>
              <a:rPr lang="ar-EG" sz="22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وزارة الشباب</a:t>
            </a:r>
            <a:endParaRPr lang="en-GB" sz="2200" dirty="0">
              <a:solidFill>
                <a:schemeClr val="tx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5" name="Google Shape;86;p1" descr="C:\Users\mai.eleimat\Desktop\mop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3130" y="132799"/>
            <a:ext cx="2551663" cy="1345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7381" y="4056992"/>
            <a:ext cx="11083159" cy="1754326"/>
          </a:xfrm>
          <a:prstGeom prst="rect">
            <a:avLst/>
          </a:prstGeom>
          <a:solidFill>
            <a:srgbClr val="9ABCE6"/>
          </a:solidFill>
          <a:ln w="31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 rtl="1" fontAlgn="ctr">
              <a:lnSpc>
                <a:spcPct val="150000"/>
              </a:lnSpc>
            </a:pPr>
            <a:r>
              <a:rPr lang="ar-YE" sz="2400" dirty="0" smtClean="0"/>
              <a:t>يسعى </a:t>
            </a:r>
            <a:r>
              <a:rPr lang="ar-YE" sz="2400" dirty="0"/>
              <a:t>هذا الإلتزام إلى تعزيز دور الشباب في عملية </a:t>
            </a:r>
            <a:r>
              <a:rPr lang="ar-YE" sz="2400" dirty="0" smtClean="0"/>
              <a:t>إعداد </a:t>
            </a:r>
            <a:r>
              <a:rPr lang="ar-YE" sz="2400" dirty="0"/>
              <a:t>الخطط والاستراتيجيات الحكومية المرتبطة بالشباب وتعزيز مشاركتهم في تنفيذها من خلال منهجية تشاركية </a:t>
            </a:r>
            <a:r>
              <a:rPr lang="ar-JO" sz="2400" dirty="0" smtClean="0"/>
              <a:t>وجاهية </a:t>
            </a:r>
            <a:r>
              <a:rPr lang="ar-JO" sz="2400" dirty="0"/>
              <a:t>وعبر المنصة </a:t>
            </a:r>
            <a:r>
              <a:rPr lang="ar-YE" sz="2400" dirty="0"/>
              <a:t>الإلكترونية، </a:t>
            </a:r>
            <a:r>
              <a:rPr lang="ar-JO" sz="2400" dirty="0" smtClean="0"/>
              <a:t>و</a:t>
            </a:r>
            <a:r>
              <a:rPr lang="ar-YE" sz="2400" dirty="0" smtClean="0"/>
              <a:t>زيادة </a:t>
            </a:r>
            <a:r>
              <a:rPr lang="ar-YE" sz="2400" dirty="0"/>
              <a:t>التنسيق وتوحيد الجهود بين الجهات الحكومية المعنية بالشباب 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8951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616</Words>
  <Application>Microsoft Office PowerPoint</Application>
  <PresentationFormat>Custom</PresentationFormat>
  <Paragraphs>81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Tahoma</vt:lpstr>
      <vt:lpstr>Office Theme</vt:lpstr>
      <vt:lpstr>التزامات الخطة الوطنية الخامسة لمبادرة شراكة الحكومات الشفافة 2021-2025</vt:lpstr>
      <vt:lpstr>التزامات الخطة الوطنية الخامسة 2021-2025</vt:lpstr>
      <vt:lpstr>الالتزام الأول : تعزيز الحوكمة لمؤسسات المجتمع المدني </vt:lpstr>
      <vt:lpstr>PowerPoint Presentation</vt:lpstr>
      <vt:lpstr>الالتزام الثاني : تطوير وتفعيل سياسة دمج النوع الاجتماعي في القطاع (قيد    العمل) </vt:lpstr>
      <vt:lpstr>PowerPoint Presentation</vt:lpstr>
      <vt:lpstr>الالتزام الثالث : تعزيز المشاركة المجتمعية في عملية صنع القرار من خلال     الوسائل الإلكترونية</vt:lpstr>
      <vt:lpstr>PowerPoint Presentation</vt:lpstr>
      <vt:lpstr>الالتزام الرابع : تعزيز دور الشباب في عملية بناء وإعداد الخطط والاستراتيجيات    الحكومية المرتبطة بالشباب وتعزيز مشاركتهم في تنفيذها.</vt:lpstr>
      <vt:lpstr>PowerPoint Presentation</vt:lpstr>
      <vt:lpstr>الالتزام الخامس: تعزيز النزاهة على المستوى الوطني</vt:lpstr>
      <vt:lpstr>PowerPoint Presentation</vt:lpstr>
      <vt:lpstr>الالتزام السادس :إشراك المجتمعات المحلية/ أصحاب المصلحة خلال     المراحل المختلفة للمشاريع الحكومية الرأسمالية/     الاستثمارية لغايات دعم موائمة واستجابة هذه المشاريع    لاحتياجات المجتمعات وتحسين مستوى الخدمات العامة</vt:lpstr>
      <vt:lpstr>PowerPoint Presentation</vt:lpstr>
      <vt:lpstr>الموقع الالكتروني لوحدة مبادرة الحكومة الشفافة https://ogp.gov.jo/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تقرير سير عمل التزامات الخطة الوطنية الرابعة لمبادرة شراكة الحكومات الشفافة 2018-2020</dc:title>
  <dc:creator>Windows User</dc:creator>
  <cp:lastModifiedBy>Suhair AlKayed</cp:lastModifiedBy>
  <cp:revision>113</cp:revision>
  <cp:lastPrinted>2019-09-23T06:18:53Z</cp:lastPrinted>
  <dcterms:created xsi:type="dcterms:W3CDTF">2018-08-26T08:40:42Z</dcterms:created>
  <dcterms:modified xsi:type="dcterms:W3CDTF">2021-11-25T07:42:01Z</dcterms:modified>
</cp:coreProperties>
</file>